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4" r:id="rId4"/>
    <p:sldId id="271" r:id="rId5"/>
    <p:sldId id="288" r:id="rId6"/>
    <p:sldId id="272" r:id="rId7"/>
    <p:sldId id="273" r:id="rId8"/>
    <p:sldId id="274" r:id="rId9"/>
    <p:sldId id="275" r:id="rId10"/>
    <p:sldId id="276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77" r:id="rId2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A5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33" d="100"/>
          <a:sy n="33" d="100"/>
        </p:scale>
        <p:origin x="1954" y="7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4249400" y="7658100"/>
            <a:ext cx="10442989" cy="3007811"/>
          </a:xfrm>
          <a:prstGeom prst="rect">
            <a:avLst/>
          </a:prstGeom>
          <a:noFill/>
        </p:spPr>
        <p:txBody>
          <a:bodyPr wrap="square" rtlCol="0"/>
          <a:lstStyle/>
          <a:p>
            <a:pPr fontAlgn="base" latinLnBrk="1"/>
            <a:r>
              <a:rPr lang="ko-KR" altLang="en-US" sz="2800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함초롬바탕" panose="02030604000101010101" pitchFamily="18" charset="-127"/>
              </a:rPr>
              <a:t>과목명  전산통계</a:t>
            </a:r>
          </a:p>
          <a:p>
            <a:pPr fontAlgn="base" latinLnBrk="1"/>
            <a:r>
              <a:rPr lang="ko-KR" altLang="en-US" sz="2800" dirty="0" err="1">
                <a:latin typeface="KoPub돋움체 Light" panose="02020603020101020101" pitchFamily="18" charset="-127"/>
                <a:ea typeface="KoPub돋움체 Light" panose="02020603020101020101" pitchFamily="18" charset="-127"/>
                <a:cs typeface="함초롬바탕" panose="02030604000101010101" pitchFamily="18" charset="-127"/>
              </a:rPr>
              <a:t>교수명</a:t>
            </a:r>
            <a:r>
              <a:rPr lang="ko-KR" altLang="en-US" sz="2800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함초롬바탕" panose="02030604000101010101" pitchFamily="18" charset="-127"/>
              </a:rPr>
              <a:t>  정원일</a:t>
            </a:r>
          </a:p>
          <a:p>
            <a:pPr fontAlgn="base" latinLnBrk="1"/>
            <a:r>
              <a:rPr lang="ko-KR" altLang="en-US" sz="2800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함초롬바탕" panose="02030604000101010101" pitchFamily="18" charset="-127"/>
              </a:rPr>
              <a:t>조명      </a:t>
            </a:r>
            <a:r>
              <a:rPr lang="en-US" altLang="ko-KR" sz="2800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함초롬바탕" panose="02030604000101010101" pitchFamily="18" charset="-127"/>
              </a:rPr>
              <a:t>V.F.I. </a:t>
            </a:r>
            <a:endParaRPr lang="ko-KR" altLang="en-US" sz="2800" dirty="0">
              <a:latin typeface="KoPub돋움체 Light" panose="02020603020101020101" pitchFamily="18" charset="-127"/>
              <a:ea typeface="KoPub돋움체 Light" panose="02020603020101020101" pitchFamily="18" charset="-127"/>
              <a:cs typeface="함초롬바탕" panose="02030604000101010101" pitchFamily="18" charset="-127"/>
            </a:endParaRPr>
          </a:p>
          <a:p>
            <a:pPr fontAlgn="base" latinLnBrk="1"/>
            <a:r>
              <a:rPr lang="ko-KR" altLang="en-US" sz="2800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함초롬바탕" panose="02030604000101010101" pitchFamily="18" charset="-127"/>
              </a:rPr>
              <a:t>이름	 김민우 </a:t>
            </a:r>
            <a:r>
              <a:rPr lang="ko-KR" altLang="en-US" sz="2800" dirty="0" err="1">
                <a:latin typeface="KoPub돋움체 Light" panose="02020603020101020101" pitchFamily="18" charset="-127"/>
                <a:ea typeface="KoPub돋움체 Light" panose="02020603020101020101" pitchFamily="18" charset="-127"/>
                <a:cs typeface="함초롬바탕" panose="02030604000101010101" pitchFamily="18" charset="-127"/>
              </a:rPr>
              <a:t>이강현</a:t>
            </a:r>
            <a:endParaRPr lang="ko-KR" altLang="en-US" sz="2800" dirty="0">
              <a:latin typeface="KoPub돋움체 Light" panose="02020603020101020101" pitchFamily="18" charset="-127"/>
              <a:ea typeface="KoPub돋움체 Light" panose="0202060302010102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6051832" y="6254239"/>
            <a:ext cx="6184335" cy="124701"/>
            <a:chOff x="7633699" y="5985972"/>
            <a:chExt cx="3006919" cy="12470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3699" y="5985972"/>
              <a:ext cx="3006919" cy="124701"/>
            </a:xfrm>
            <a:prstGeom prst="rect">
              <a:avLst/>
            </a:prstGeom>
          </p:spPr>
        </p:pic>
      </p:grpSp>
      <p:sp>
        <p:nvSpPr>
          <p:cNvPr id="6" name="Object 2">
            <a:extLst>
              <a:ext uri="{FF2B5EF4-FFF2-40B4-BE49-F238E27FC236}">
                <a16:creationId xmlns:a16="http://schemas.microsoft.com/office/drawing/2014/main" id="{8324FB3A-405A-4A42-B6EA-06AE41B16064}"/>
              </a:ext>
            </a:extLst>
          </p:cNvPr>
          <p:cNvSpPr txBox="1"/>
          <p:nvPr/>
        </p:nvSpPr>
        <p:spPr>
          <a:xfrm>
            <a:off x="1409699" y="2445545"/>
            <a:ext cx="15468600" cy="539591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>
              <a:lnSpc>
                <a:spcPct val="150000"/>
              </a:lnSpc>
            </a:pPr>
            <a:r>
              <a:rPr lang="ko-KR" altLang="en-US" sz="6600" b="1" dirty="0">
                <a:solidFill>
                  <a:srgbClr val="2D3136"/>
                </a:solidFill>
                <a:latin typeface="Bebas Neue" pitchFamily="34" charset="0"/>
              </a:rPr>
              <a:t>세월호 참사에 대한</a:t>
            </a:r>
            <a:endParaRPr lang="en-US" altLang="ko-KR" sz="6600" b="1" dirty="0">
              <a:solidFill>
                <a:srgbClr val="2D3136"/>
              </a:solidFill>
              <a:latin typeface="Bebas Neue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600" b="1" dirty="0">
                <a:solidFill>
                  <a:srgbClr val="2D3136"/>
                </a:solidFill>
                <a:latin typeface="Bebas Neue" pitchFamily="34" charset="0"/>
              </a:rPr>
              <a:t>조선일보와 한겨레의 보도 방식 비교 고찰</a:t>
            </a:r>
            <a:endParaRPr lang="en-US" sz="66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4176639" y="5975720"/>
            <a:ext cx="605315" cy="589897"/>
            <a:chOff x="4176639" y="5975720"/>
            <a:chExt cx="605315" cy="58989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76639" y="5975720"/>
              <a:ext cx="605315" cy="5898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106812" y="6967053"/>
            <a:ext cx="620706" cy="580999"/>
            <a:chOff x="3106812" y="6967053"/>
            <a:chExt cx="620706" cy="58099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06812" y="6967053"/>
              <a:ext cx="620706" cy="58099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F5D0550-791C-4319-9CDA-8A5A21162D56}"/>
              </a:ext>
            </a:extLst>
          </p:cNvPr>
          <p:cNvSpPr txBox="1"/>
          <p:nvPr/>
        </p:nvSpPr>
        <p:spPr>
          <a:xfrm>
            <a:off x="228600" y="162018"/>
            <a:ext cx="14401800" cy="1838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>
              <a:lnSpc>
                <a:spcPct val="150000"/>
              </a:lnSpc>
            </a:pPr>
            <a:r>
              <a:rPr lang="en-US" altLang="ko-KR" sz="4000" dirty="0">
                <a:latin typeface="Imprint MT Shadow" panose="04020605060303030202" pitchFamily="82" charset="0"/>
              </a:rPr>
              <a:t>• </a:t>
            </a:r>
            <a:r>
              <a:rPr lang="ko-KR" altLang="en-US" sz="4000" dirty="0">
                <a:latin typeface="Imprint MT Shadow" panose="04020605060303030202" pitchFamily="82" charset="0"/>
              </a:rPr>
              <a:t>신문사별 </a:t>
            </a:r>
            <a:r>
              <a:rPr lang="ko-KR" altLang="en-US" sz="4000" dirty="0"/>
              <a:t>단어 출현 비교</a:t>
            </a:r>
          </a:p>
          <a:p>
            <a:pPr fontAlgn="base" latinLnBrk="1">
              <a:lnSpc>
                <a:spcPct val="150000"/>
              </a:lnSpc>
            </a:pPr>
            <a:r>
              <a:rPr lang="ko-KR" altLang="en-US" sz="4000" dirty="0"/>
              <a:t>    </a:t>
            </a:r>
            <a:r>
              <a:rPr lang="en-US" altLang="ko-KR" sz="4000" dirty="0"/>
              <a:t>&gt;  </a:t>
            </a:r>
            <a:r>
              <a:rPr lang="ko-KR" altLang="en-US" sz="4000" dirty="0"/>
              <a:t>일별 비교  </a:t>
            </a:r>
          </a:p>
        </p:txBody>
      </p:sp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4DFAE74B-0463-4FFA-BC83-294C657EADE1}"/>
              </a:ext>
            </a:extLst>
          </p:cNvPr>
          <p:cNvGrpSpPr/>
          <p:nvPr/>
        </p:nvGrpSpPr>
        <p:grpSpPr>
          <a:xfrm>
            <a:off x="15579709" y="269017"/>
            <a:ext cx="2267936" cy="3367861"/>
            <a:chOff x="12613502" y="2120186"/>
            <a:chExt cx="4176021" cy="6171429"/>
          </a:xfrm>
        </p:grpSpPr>
        <p:pic>
          <p:nvPicPr>
            <p:cNvPr id="16" name="Object 8">
              <a:extLst>
                <a:ext uri="{FF2B5EF4-FFF2-40B4-BE49-F238E27FC236}">
                  <a16:creationId xmlns:a16="http://schemas.microsoft.com/office/drawing/2014/main" id="{DE79DDDA-25E5-45B6-8B2E-092C789C1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13502" y="2120186"/>
              <a:ext cx="4176021" cy="6171429"/>
            </a:xfrm>
            <a:prstGeom prst="rect">
              <a:avLst/>
            </a:prstGeom>
          </p:spPr>
        </p:pic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50FBCFBD-7899-4554-9BAF-5184B7844E8C}"/>
              </a:ext>
            </a:extLst>
          </p:cNvPr>
          <p:cNvSpPr txBox="1"/>
          <p:nvPr/>
        </p:nvSpPr>
        <p:spPr>
          <a:xfrm>
            <a:off x="16233359" y="1081308"/>
            <a:ext cx="1184564" cy="48699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chemeClr val="bg1"/>
                </a:solidFill>
                <a:latin typeface="Bebas Neue" pitchFamily="34" charset="0"/>
                <a:cs typeface="Bebas Neue" pitchFamily="34" charset="0"/>
              </a:rPr>
              <a:t>본론</a:t>
            </a:r>
            <a:endParaRPr lang="en-US" altLang="ko-KR" sz="2800" dirty="0">
              <a:solidFill>
                <a:schemeClr val="bg1"/>
              </a:solidFill>
              <a:latin typeface="Bebas Neue" pitchFamily="34" charset="0"/>
              <a:cs typeface="Bebas Neue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D987859-4836-432A-ADF4-75E0F8B0BA8B}"/>
              </a:ext>
            </a:extLst>
          </p:cNvPr>
          <p:cNvSpPr/>
          <p:nvPr/>
        </p:nvSpPr>
        <p:spPr>
          <a:xfrm>
            <a:off x="4038600" y="8652164"/>
            <a:ext cx="9144000" cy="9169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20140420</a:t>
            </a:r>
            <a:endParaRPr lang="ko-KR" altLang="en-US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ko-KR" altLang="en-US" kern="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조선일보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kern="0" dirty="0">
                <a:solidFill>
                  <a:srgbClr val="3BC6C9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한겨레</a:t>
            </a:r>
            <a:endParaRPr lang="ko-KR" altLang="en-US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pic>
        <p:nvPicPr>
          <p:cNvPr id="19" name="Picture 9">
            <a:extLst>
              <a:ext uri="{FF2B5EF4-FFF2-40B4-BE49-F238E27FC236}">
                <a16:creationId xmlns:a16="http://schemas.microsoft.com/office/drawing/2014/main" id="{7D94501C-AB53-40A0-B46D-D101CAC3CF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rcRect l="23665" t="24436" r="27221" b="21093"/>
          <a:stretch>
            <a:fillRect/>
          </a:stretch>
        </p:blipFill>
        <p:spPr>
          <a:xfrm>
            <a:off x="4533900" y="2084446"/>
            <a:ext cx="7848600" cy="648040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6638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5D0550-791C-4319-9CDA-8A5A21162D56}"/>
              </a:ext>
            </a:extLst>
          </p:cNvPr>
          <p:cNvSpPr txBox="1"/>
          <p:nvPr/>
        </p:nvSpPr>
        <p:spPr>
          <a:xfrm>
            <a:off x="228600" y="162018"/>
            <a:ext cx="14401800" cy="1838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>
              <a:lnSpc>
                <a:spcPct val="150000"/>
              </a:lnSpc>
            </a:pPr>
            <a:r>
              <a:rPr lang="en-US" altLang="ko-KR" sz="4000" dirty="0">
                <a:latin typeface="Imprint MT Shadow" panose="04020605060303030202" pitchFamily="82" charset="0"/>
              </a:rPr>
              <a:t>• </a:t>
            </a:r>
            <a:r>
              <a:rPr lang="ko-KR" altLang="en-US" sz="4000" dirty="0">
                <a:latin typeface="Imprint MT Shadow" panose="04020605060303030202" pitchFamily="82" charset="0"/>
              </a:rPr>
              <a:t>신문사별 </a:t>
            </a:r>
            <a:r>
              <a:rPr lang="ko-KR" altLang="en-US" sz="4000" dirty="0"/>
              <a:t>단어 출현 비교</a:t>
            </a:r>
          </a:p>
          <a:p>
            <a:pPr fontAlgn="base" latinLnBrk="1">
              <a:lnSpc>
                <a:spcPct val="150000"/>
              </a:lnSpc>
            </a:pPr>
            <a:r>
              <a:rPr lang="ko-KR" altLang="en-US" sz="4000" dirty="0"/>
              <a:t>    </a:t>
            </a:r>
            <a:r>
              <a:rPr lang="en-US" altLang="ko-KR" sz="4000" dirty="0"/>
              <a:t>&gt;  </a:t>
            </a:r>
            <a:r>
              <a:rPr lang="ko-KR" altLang="en-US" sz="4000" dirty="0"/>
              <a:t>전체 비교 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D987859-4836-432A-ADF4-75E0F8B0BA8B}"/>
              </a:ext>
            </a:extLst>
          </p:cNvPr>
          <p:cNvSpPr/>
          <p:nvPr/>
        </p:nvSpPr>
        <p:spPr>
          <a:xfrm>
            <a:off x="-304800" y="8654472"/>
            <a:ext cx="9144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dirty="0"/>
              <a:t>                                                        &lt;</a:t>
            </a:r>
            <a:r>
              <a:rPr lang="ko-KR" altLang="en-US" dirty="0"/>
              <a:t>조선일보 통합일 </a:t>
            </a:r>
            <a:r>
              <a:rPr lang="ko-KR" altLang="en-US" dirty="0" err="1"/>
              <a:t>워드클라우드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39EAC1-502D-448B-9150-A3357DD00EFF}"/>
              </a:ext>
            </a:extLst>
          </p:cNvPr>
          <p:cNvSpPr/>
          <p:nvPr/>
        </p:nvSpPr>
        <p:spPr>
          <a:xfrm>
            <a:off x="8001000" y="8654472"/>
            <a:ext cx="9144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dirty="0"/>
              <a:t>                                                              &lt;</a:t>
            </a:r>
            <a:r>
              <a:rPr lang="ko-KR" altLang="en-US" dirty="0"/>
              <a:t>한겨레 통합일 </a:t>
            </a:r>
            <a:r>
              <a:rPr lang="ko-KR" altLang="en-US" dirty="0" err="1"/>
              <a:t>워드클라우드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9" name="Picture 10">
            <a:extLst>
              <a:ext uri="{FF2B5EF4-FFF2-40B4-BE49-F238E27FC236}">
                <a16:creationId xmlns:a16="http://schemas.microsoft.com/office/drawing/2014/main" id="{FF0EC3AD-8141-41D1-A4D4-978E7FF97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rcRect l="3572" t="24348" r="4830" b="24826"/>
          <a:stretch>
            <a:fillRect/>
          </a:stretch>
        </p:blipFill>
        <p:spPr>
          <a:xfrm>
            <a:off x="440355" y="3038025"/>
            <a:ext cx="7935306" cy="530942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" name="Picture 12">
            <a:extLst>
              <a:ext uri="{FF2B5EF4-FFF2-40B4-BE49-F238E27FC236}">
                <a16:creationId xmlns:a16="http://schemas.microsoft.com/office/drawing/2014/main" id="{93740819-5813-43ED-9411-034ECFAFC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rcRect l="8331" t="8195" r="7708" b="10120"/>
          <a:stretch>
            <a:fillRect/>
          </a:stretch>
        </p:blipFill>
        <p:spPr>
          <a:xfrm>
            <a:off x="8839200" y="2870086"/>
            <a:ext cx="7696200" cy="5477362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4DFAE74B-0463-4FFA-BC83-294C657EADE1}"/>
              </a:ext>
            </a:extLst>
          </p:cNvPr>
          <p:cNvGrpSpPr/>
          <p:nvPr/>
        </p:nvGrpSpPr>
        <p:grpSpPr>
          <a:xfrm>
            <a:off x="15530514" y="267433"/>
            <a:ext cx="2267936" cy="3367861"/>
            <a:chOff x="12613502" y="2120186"/>
            <a:chExt cx="4176021" cy="6171429"/>
          </a:xfrm>
        </p:grpSpPr>
        <p:pic>
          <p:nvPicPr>
            <p:cNvPr id="16" name="Object 8">
              <a:extLst>
                <a:ext uri="{FF2B5EF4-FFF2-40B4-BE49-F238E27FC236}">
                  <a16:creationId xmlns:a16="http://schemas.microsoft.com/office/drawing/2014/main" id="{DE79DDDA-25E5-45B6-8B2E-092C789C1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13502" y="2120186"/>
              <a:ext cx="4176021" cy="6171429"/>
            </a:xfrm>
            <a:prstGeom prst="rect">
              <a:avLst/>
            </a:prstGeom>
          </p:spPr>
        </p:pic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50FBCFBD-7899-4554-9BAF-5184B7844E8C}"/>
              </a:ext>
            </a:extLst>
          </p:cNvPr>
          <p:cNvSpPr txBox="1"/>
          <p:nvPr/>
        </p:nvSpPr>
        <p:spPr>
          <a:xfrm>
            <a:off x="16233359" y="1081308"/>
            <a:ext cx="1184564" cy="48699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chemeClr val="bg1"/>
                </a:solidFill>
                <a:latin typeface="Bebas Neue" pitchFamily="34" charset="0"/>
                <a:cs typeface="Bebas Neue" pitchFamily="34" charset="0"/>
              </a:rPr>
              <a:t>본론</a:t>
            </a:r>
            <a:endParaRPr lang="en-US" altLang="ko-KR" sz="2800" dirty="0">
              <a:solidFill>
                <a:schemeClr val="bg1"/>
              </a:solidFill>
              <a:latin typeface="Bebas Neue" pitchFamily="34" charset="0"/>
              <a:cs typeface="Bebas Neu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06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B254B8A-9DB0-416C-9FF8-E32E666F6737}"/>
              </a:ext>
            </a:extLst>
          </p:cNvPr>
          <p:cNvSpPr txBox="1"/>
          <p:nvPr/>
        </p:nvSpPr>
        <p:spPr>
          <a:xfrm>
            <a:off x="304800" y="112783"/>
            <a:ext cx="14401800" cy="1838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>
              <a:lnSpc>
                <a:spcPct val="150000"/>
              </a:lnSpc>
            </a:pPr>
            <a:r>
              <a:rPr lang="en-US" altLang="ko-KR" sz="4000" dirty="0">
                <a:latin typeface="Imprint MT Shadow" panose="04020605060303030202" pitchFamily="82" charset="0"/>
              </a:rPr>
              <a:t>• </a:t>
            </a:r>
            <a:r>
              <a:rPr lang="ko-KR" altLang="en-US" sz="4000" dirty="0">
                <a:latin typeface="Imprint MT Shadow" panose="04020605060303030202" pitchFamily="82" charset="0"/>
              </a:rPr>
              <a:t>주요 선별 단어 신문사별 출현빈도 비교</a:t>
            </a:r>
            <a:endParaRPr lang="ko-KR" altLang="en-US" sz="4000" dirty="0"/>
          </a:p>
          <a:p>
            <a:pPr fontAlgn="base" latinLnBrk="1">
              <a:lnSpc>
                <a:spcPct val="150000"/>
              </a:lnSpc>
            </a:pPr>
            <a:r>
              <a:rPr lang="ko-KR" altLang="en-US" sz="4000" dirty="0"/>
              <a:t>    </a:t>
            </a:r>
            <a:r>
              <a:rPr lang="en-US" altLang="ko-KR" sz="4000" dirty="0"/>
              <a:t>&gt;  </a:t>
            </a:r>
            <a:r>
              <a:rPr lang="ko-KR" altLang="en-US" sz="4000" dirty="0"/>
              <a:t>일별 비교  </a:t>
            </a:r>
          </a:p>
        </p:txBody>
      </p:sp>
      <p:pic>
        <p:nvPicPr>
          <p:cNvPr id="11" name="Picture 14">
            <a:extLst>
              <a:ext uri="{FF2B5EF4-FFF2-40B4-BE49-F238E27FC236}">
                <a16:creationId xmlns:a16="http://schemas.microsoft.com/office/drawing/2014/main" id="{D562BE58-5308-4F19-98E3-354636BBF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2111055"/>
            <a:ext cx="8839200" cy="615664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2" name="Picture 16">
            <a:extLst>
              <a:ext uri="{FF2B5EF4-FFF2-40B4-BE49-F238E27FC236}">
                <a16:creationId xmlns:a16="http://schemas.microsoft.com/office/drawing/2014/main" id="{AFD6A88C-4ECC-47CB-9841-CF046855E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44000" y="2142228"/>
            <a:ext cx="9096818" cy="6125472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4DFAE74B-0463-4FFA-BC83-294C657EADE1}"/>
              </a:ext>
            </a:extLst>
          </p:cNvPr>
          <p:cNvGrpSpPr/>
          <p:nvPr/>
        </p:nvGrpSpPr>
        <p:grpSpPr>
          <a:xfrm>
            <a:off x="16635377" y="31173"/>
            <a:ext cx="1565091" cy="2361467"/>
            <a:chOff x="12613502" y="2120186"/>
            <a:chExt cx="4176021" cy="6171429"/>
          </a:xfrm>
        </p:grpSpPr>
        <p:pic>
          <p:nvPicPr>
            <p:cNvPr id="16" name="Object 8">
              <a:extLst>
                <a:ext uri="{FF2B5EF4-FFF2-40B4-BE49-F238E27FC236}">
                  <a16:creationId xmlns:a16="http://schemas.microsoft.com/office/drawing/2014/main" id="{DE79DDDA-25E5-45B6-8B2E-092C789C1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13502" y="2120186"/>
              <a:ext cx="4176021" cy="6171429"/>
            </a:xfrm>
            <a:prstGeom prst="rect">
              <a:avLst/>
            </a:prstGeom>
          </p:spPr>
        </p:pic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50FBCFBD-7899-4554-9BAF-5184B7844E8C}"/>
              </a:ext>
            </a:extLst>
          </p:cNvPr>
          <p:cNvSpPr txBox="1"/>
          <p:nvPr/>
        </p:nvSpPr>
        <p:spPr>
          <a:xfrm>
            <a:off x="16833272" y="545075"/>
            <a:ext cx="1184564" cy="48699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chemeClr val="bg1"/>
                </a:solidFill>
                <a:latin typeface="Bebas Neue" pitchFamily="34" charset="0"/>
                <a:cs typeface="Bebas Neue" pitchFamily="34" charset="0"/>
              </a:rPr>
              <a:t>  </a:t>
            </a:r>
            <a:r>
              <a:rPr lang="ko-KR" altLang="en-US" sz="2400" dirty="0">
                <a:solidFill>
                  <a:schemeClr val="bg1"/>
                </a:solidFill>
                <a:latin typeface="Bebas Neue" pitchFamily="34" charset="0"/>
                <a:cs typeface="Bebas Neue" pitchFamily="34" charset="0"/>
              </a:rPr>
              <a:t>본론</a:t>
            </a:r>
            <a:endParaRPr lang="en-US" altLang="ko-KR" sz="2800" dirty="0">
              <a:solidFill>
                <a:schemeClr val="bg1"/>
              </a:solidFill>
              <a:latin typeface="Bebas Neue" pitchFamily="34" charset="0"/>
              <a:cs typeface="Bebas Neu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391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B254B8A-9DB0-416C-9FF8-E32E666F6737}"/>
              </a:ext>
            </a:extLst>
          </p:cNvPr>
          <p:cNvSpPr txBox="1"/>
          <p:nvPr/>
        </p:nvSpPr>
        <p:spPr>
          <a:xfrm>
            <a:off x="304800" y="112783"/>
            <a:ext cx="14401800" cy="1838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>
              <a:lnSpc>
                <a:spcPct val="150000"/>
              </a:lnSpc>
            </a:pPr>
            <a:r>
              <a:rPr lang="en-US" altLang="ko-KR" sz="4000" dirty="0">
                <a:latin typeface="Imprint MT Shadow" panose="04020605060303030202" pitchFamily="82" charset="0"/>
              </a:rPr>
              <a:t>• </a:t>
            </a:r>
            <a:r>
              <a:rPr lang="ko-KR" altLang="en-US" sz="4000" dirty="0">
                <a:latin typeface="Imprint MT Shadow" panose="04020605060303030202" pitchFamily="82" charset="0"/>
              </a:rPr>
              <a:t>주요 선별 단어 신문사별 출현빈도 비교</a:t>
            </a:r>
            <a:endParaRPr lang="ko-KR" altLang="en-US" sz="4000" dirty="0"/>
          </a:p>
          <a:p>
            <a:pPr fontAlgn="base" latinLnBrk="1">
              <a:lnSpc>
                <a:spcPct val="150000"/>
              </a:lnSpc>
            </a:pPr>
            <a:r>
              <a:rPr lang="ko-KR" altLang="en-US" sz="4000" dirty="0"/>
              <a:t>    </a:t>
            </a:r>
            <a:r>
              <a:rPr lang="en-US" altLang="ko-KR" sz="4000" dirty="0"/>
              <a:t>&gt;  </a:t>
            </a:r>
            <a:r>
              <a:rPr lang="ko-KR" altLang="en-US" sz="4000" dirty="0"/>
              <a:t>일별 비교  </a:t>
            </a: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4306AF8E-576B-4A3A-8DA0-7311C0EE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241" y="2045542"/>
            <a:ext cx="9028759" cy="683175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Picture 19">
            <a:extLst>
              <a:ext uri="{FF2B5EF4-FFF2-40B4-BE49-F238E27FC236}">
                <a16:creationId xmlns:a16="http://schemas.microsoft.com/office/drawing/2014/main" id="{2C57AB34-26A4-40CF-9830-4E999A52D9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91600" y="2045542"/>
            <a:ext cx="9448799" cy="6755558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4DFAE74B-0463-4FFA-BC83-294C657EADE1}"/>
              </a:ext>
            </a:extLst>
          </p:cNvPr>
          <p:cNvGrpSpPr/>
          <p:nvPr/>
        </p:nvGrpSpPr>
        <p:grpSpPr>
          <a:xfrm>
            <a:off x="16607668" y="38100"/>
            <a:ext cx="1565091" cy="2361467"/>
            <a:chOff x="12613502" y="2120186"/>
            <a:chExt cx="4176021" cy="6171429"/>
          </a:xfrm>
        </p:grpSpPr>
        <p:pic>
          <p:nvPicPr>
            <p:cNvPr id="16" name="Object 8">
              <a:extLst>
                <a:ext uri="{FF2B5EF4-FFF2-40B4-BE49-F238E27FC236}">
                  <a16:creationId xmlns:a16="http://schemas.microsoft.com/office/drawing/2014/main" id="{DE79DDDA-25E5-45B6-8B2E-092C789C1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13502" y="2120186"/>
              <a:ext cx="4176021" cy="6171429"/>
            </a:xfrm>
            <a:prstGeom prst="rect">
              <a:avLst/>
            </a:prstGeom>
          </p:spPr>
        </p:pic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50FBCFBD-7899-4554-9BAF-5184B7844E8C}"/>
              </a:ext>
            </a:extLst>
          </p:cNvPr>
          <p:cNvSpPr txBox="1"/>
          <p:nvPr/>
        </p:nvSpPr>
        <p:spPr>
          <a:xfrm>
            <a:off x="16833272" y="545075"/>
            <a:ext cx="1184564" cy="48699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chemeClr val="bg1"/>
                </a:solidFill>
                <a:latin typeface="Bebas Neue" pitchFamily="34" charset="0"/>
                <a:cs typeface="Bebas Neue" pitchFamily="34" charset="0"/>
              </a:rPr>
              <a:t>  </a:t>
            </a:r>
            <a:r>
              <a:rPr lang="ko-KR" altLang="en-US" sz="2400" dirty="0">
                <a:solidFill>
                  <a:schemeClr val="bg1"/>
                </a:solidFill>
                <a:latin typeface="Bebas Neue" pitchFamily="34" charset="0"/>
                <a:cs typeface="Bebas Neue" pitchFamily="34" charset="0"/>
              </a:rPr>
              <a:t>본론</a:t>
            </a:r>
            <a:endParaRPr lang="en-US" altLang="ko-KR" sz="2800" dirty="0">
              <a:solidFill>
                <a:schemeClr val="bg1"/>
              </a:solidFill>
              <a:latin typeface="Bebas Neue" pitchFamily="34" charset="0"/>
              <a:cs typeface="Bebas Neu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441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4DFAE74B-0463-4FFA-BC83-294C657EADE1}"/>
              </a:ext>
            </a:extLst>
          </p:cNvPr>
          <p:cNvGrpSpPr/>
          <p:nvPr/>
        </p:nvGrpSpPr>
        <p:grpSpPr>
          <a:xfrm>
            <a:off x="16607668" y="38100"/>
            <a:ext cx="1565091" cy="2361467"/>
            <a:chOff x="12613502" y="2120186"/>
            <a:chExt cx="4176021" cy="6171429"/>
          </a:xfrm>
        </p:grpSpPr>
        <p:pic>
          <p:nvPicPr>
            <p:cNvPr id="16" name="Object 8">
              <a:extLst>
                <a:ext uri="{FF2B5EF4-FFF2-40B4-BE49-F238E27FC236}">
                  <a16:creationId xmlns:a16="http://schemas.microsoft.com/office/drawing/2014/main" id="{DE79DDDA-25E5-45B6-8B2E-092C789C1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13502" y="2120186"/>
              <a:ext cx="4176021" cy="6171429"/>
            </a:xfrm>
            <a:prstGeom prst="rect">
              <a:avLst/>
            </a:prstGeom>
          </p:spPr>
        </p:pic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50FBCFBD-7899-4554-9BAF-5184B7844E8C}"/>
              </a:ext>
            </a:extLst>
          </p:cNvPr>
          <p:cNvSpPr txBox="1"/>
          <p:nvPr/>
        </p:nvSpPr>
        <p:spPr>
          <a:xfrm>
            <a:off x="16833272" y="545075"/>
            <a:ext cx="1184564" cy="48699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chemeClr val="bg1"/>
                </a:solidFill>
                <a:latin typeface="Bebas Neue" pitchFamily="34" charset="0"/>
                <a:cs typeface="Bebas Neue" pitchFamily="34" charset="0"/>
              </a:rPr>
              <a:t>  </a:t>
            </a:r>
            <a:r>
              <a:rPr lang="ko-KR" altLang="en-US" sz="2400" dirty="0">
                <a:solidFill>
                  <a:schemeClr val="bg1"/>
                </a:solidFill>
                <a:latin typeface="Bebas Neue" pitchFamily="34" charset="0"/>
                <a:cs typeface="Bebas Neue" pitchFamily="34" charset="0"/>
              </a:rPr>
              <a:t>본론</a:t>
            </a:r>
            <a:endParaRPr lang="en-US" altLang="ko-KR" sz="2800" dirty="0">
              <a:solidFill>
                <a:schemeClr val="bg1"/>
              </a:solidFill>
              <a:latin typeface="Bebas Neue" pitchFamily="34" charset="0"/>
              <a:cs typeface="Bebas Neue" pitchFamily="34" charset="0"/>
            </a:endParaRPr>
          </a:p>
        </p:txBody>
      </p:sp>
      <p:pic>
        <p:nvPicPr>
          <p:cNvPr id="11" name="Picture 21">
            <a:extLst>
              <a:ext uri="{FF2B5EF4-FFF2-40B4-BE49-F238E27FC236}">
                <a16:creationId xmlns:a16="http://schemas.microsoft.com/office/drawing/2014/main" id="{39E62C0C-FF24-4814-8CBA-1366D43DA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66900" y="1562100"/>
            <a:ext cx="14554200" cy="835562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254B8A-9DB0-416C-9FF8-E32E666F6737}"/>
              </a:ext>
            </a:extLst>
          </p:cNvPr>
          <p:cNvSpPr txBox="1"/>
          <p:nvPr/>
        </p:nvSpPr>
        <p:spPr>
          <a:xfrm>
            <a:off x="304800" y="112783"/>
            <a:ext cx="14401800" cy="1838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>
              <a:lnSpc>
                <a:spcPct val="150000"/>
              </a:lnSpc>
            </a:pPr>
            <a:r>
              <a:rPr lang="en-US" altLang="ko-KR" sz="4000" dirty="0">
                <a:latin typeface="Imprint MT Shadow" panose="04020605060303030202" pitchFamily="82" charset="0"/>
              </a:rPr>
              <a:t>• </a:t>
            </a:r>
            <a:r>
              <a:rPr lang="ko-KR" altLang="en-US" sz="4000" dirty="0">
                <a:latin typeface="Imprint MT Shadow" panose="04020605060303030202" pitchFamily="82" charset="0"/>
              </a:rPr>
              <a:t>주요 선별 단어 신문사별 출현빈도 비교</a:t>
            </a:r>
            <a:endParaRPr lang="ko-KR" altLang="en-US" sz="4000" dirty="0"/>
          </a:p>
          <a:p>
            <a:pPr fontAlgn="base" latinLnBrk="1">
              <a:lnSpc>
                <a:spcPct val="150000"/>
              </a:lnSpc>
            </a:pPr>
            <a:r>
              <a:rPr lang="ko-KR" altLang="en-US" sz="4000" dirty="0"/>
              <a:t>    </a:t>
            </a:r>
            <a:r>
              <a:rPr lang="en-US" altLang="ko-KR" sz="4000" dirty="0"/>
              <a:t>&gt;  </a:t>
            </a:r>
            <a:r>
              <a:rPr lang="ko-KR" altLang="en-US" sz="4000" dirty="0"/>
              <a:t>전체 비교 </a:t>
            </a:r>
          </a:p>
        </p:txBody>
      </p:sp>
    </p:spTree>
    <p:extLst>
      <p:ext uri="{BB962C8B-B14F-4D97-AF65-F5344CB8AC3E}">
        <p14:creationId xmlns:p14="http://schemas.microsoft.com/office/powerpoint/2010/main" val="2069973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2">
            <a:extLst>
              <a:ext uri="{FF2B5EF4-FFF2-40B4-BE49-F238E27FC236}">
                <a16:creationId xmlns:a16="http://schemas.microsoft.com/office/drawing/2014/main" id="{5982F319-EB55-4427-8D90-0317AFCD2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rcRect l="8931" t="19470" r="3886" b="21692"/>
          <a:stretch>
            <a:fillRect/>
          </a:stretch>
        </p:blipFill>
        <p:spPr>
          <a:xfrm>
            <a:off x="2895600" y="447782"/>
            <a:ext cx="13335000" cy="93914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0359A32-C53E-46A8-B4FB-F8AB2B310D0D}"/>
              </a:ext>
            </a:extLst>
          </p:cNvPr>
          <p:cNvSpPr/>
          <p:nvPr/>
        </p:nvSpPr>
        <p:spPr>
          <a:xfrm>
            <a:off x="7279547" y="9486900"/>
            <a:ext cx="3728906" cy="473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조선일보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2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주간의 단어 연관성 분석</a:t>
            </a:r>
            <a:endParaRPr lang="ko-KR" altLang="en-US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4DFAE74B-0463-4FFA-BC83-294C657EADE1}"/>
              </a:ext>
            </a:extLst>
          </p:cNvPr>
          <p:cNvGrpSpPr/>
          <p:nvPr/>
        </p:nvGrpSpPr>
        <p:grpSpPr>
          <a:xfrm>
            <a:off x="16643008" y="54821"/>
            <a:ext cx="1565091" cy="2361467"/>
            <a:chOff x="12613502" y="2120186"/>
            <a:chExt cx="4176021" cy="6171429"/>
          </a:xfrm>
        </p:grpSpPr>
        <p:pic>
          <p:nvPicPr>
            <p:cNvPr id="16" name="Object 8">
              <a:extLst>
                <a:ext uri="{FF2B5EF4-FFF2-40B4-BE49-F238E27FC236}">
                  <a16:creationId xmlns:a16="http://schemas.microsoft.com/office/drawing/2014/main" id="{DE79DDDA-25E5-45B6-8B2E-092C789C1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13502" y="2120186"/>
              <a:ext cx="4176021" cy="6171429"/>
            </a:xfrm>
            <a:prstGeom prst="rect">
              <a:avLst/>
            </a:prstGeom>
          </p:spPr>
        </p:pic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50FBCFBD-7899-4554-9BAF-5184B7844E8C}"/>
              </a:ext>
            </a:extLst>
          </p:cNvPr>
          <p:cNvSpPr txBox="1"/>
          <p:nvPr/>
        </p:nvSpPr>
        <p:spPr>
          <a:xfrm>
            <a:off x="16833272" y="545075"/>
            <a:ext cx="1184564" cy="48699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chemeClr val="bg1"/>
                </a:solidFill>
                <a:latin typeface="Bebas Neue" pitchFamily="34" charset="0"/>
                <a:cs typeface="Bebas Neue" pitchFamily="34" charset="0"/>
              </a:rPr>
              <a:t>  </a:t>
            </a:r>
            <a:r>
              <a:rPr lang="ko-KR" altLang="en-US" sz="2400" dirty="0">
                <a:solidFill>
                  <a:schemeClr val="bg1"/>
                </a:solidFill>
                <a:latin typeface="Bebas Neue" pitchFamily="34" charset="0"/>
                <a:cs typeface="Bebas Neue" pitchFamily="34" charset="0"/>
              </a:rPr>
              <a:t>본론</a:t>
            </a:r>
            <a:endParaRPr lang="en-US" altLang="ko-KR" sz="2800" dirty="0">
              <a:solidFill>
                <a:schemeClr val="bg1"/>
              </a:solidFill>
              <a:latin typeface="Bebas Neue" pitchFamily="34" charset="0"/>
              <a:cs typeface="Bebas Neue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254B8A-9DB0-416C-9FF8-E32E666F6737}"/>
              </a:ext>
            </a:extLst>
          </p:cNvPr>
          <p:cNvSpPr txBox="1"/>
          <p:nvPr/>
        </p:nvSpPr>
        <p:spPr>
          <a:xfrm>
            <a:off x="304800" y="112783"/>
            <a:ext cx="14401800" cy="919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>
              <a:lnSpc>
                <a:spcPct val="150000"/>
              </a:lnSpc>
            </a:pPr>
            <a:r>
              <a:rPr lang="en-US" altLang="ko-KR" sz="4000" dirty="0">
                <a:latin typeface="Imprint MT Shadow" panose="04020605060303030202" pitchFamily="82" charset="0"/>
              </a:rPr>
              <a:t>• </a:t>
            </a:r>
            <a:r>
              <a:rPr lang="ko-KR" altLang="en-US" sz="4000" dirty="0">
                <a:latin typeface="Imprint MT Shadow" panose="04020605060303030202" pitchFamily="82" charset="0"/>
              </a:rPr>
              <a:t>연관성 분석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828193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B254B8A-9DB0-416C-9FF8-E32E666F6737}"/>
              </a:ext>
            </a:extLst>
          </p:cNvPr>
          <p:cNvSpPr txBox="1"/>
          <p:nvPr/>
        </p:nvSpPr>
        <p:spPr>
          <a:xfrm>
            <a:off x="304800" y="112783"/>
            <a:ext cx="14401800" cy="919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>
              <a:lnSpc>
                <a:spcPct val="150000"/>
              </a:lnSpc>
            </a:pPr>
            <a:r>
              <a:rPr lang="en-US" altLang="ko-KR" sz="4000" dirty="0">
                <a:latin typeface="Imprint MT Shadow" panose="04020605060303030202" pitchFamily="82" charset="0"/>
              </a:rPr>
              <a:t>• </a:t>
            </a:r>
            <a:r>
              <a:rPr lang="ko-KR" altLang="en-US" sz="4000" dirty="0">
                <a:latin typeface="Imprint MT Shadow" panose="04020605060303030202" pitchFamily="82" charset="0"/>
              </a:rPr>
              <a:t>연관성 분석</a:t>
            </a:r>
            <a:endParaRPr lang="ko-KR" altLang="en-US" sz="4000" dirty="0"/>
          </a:p>
        </p:txBody>
      </p:sp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4DFAE74B-0463-4FFA-BC83-294C657EADE1}"/>
              </a:ext>
            </a:extLst>
          </p:cNvPr>
          <p:cNvGrpSpPr/>
          <p:nvPr/>
        </p:nvGrpSpPr>
        <p:grpSpPr>
          <a:xfrm>
            <a:off x="16643008" y="54821"/>
            <a:ext cx="1565091" cy="2361467"/>
            <a:chOff x="12613502" y="2120186"/>
            <a:chExt cx="4176021" cy="6171429"/>
          </a:xfrm>
        </p:grpSpPr>
        <p:pic>
          <p:nvPicPr>
            <p:cNvPr id="16" name="Object 8">
              <a:extLst>
                <a:ext uri="{FF2B5EF4-FFF2-40B4-BE49-F238E27FC236}">
                  <a16:creationId xmlns:a16="http://schemas.microsoft.com/office/drawing/2014/main" id="{DE79DDDA-25E5-45B6-8B2E-092C789C1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13502" y="2120186"/>
              <a:ext cx="4176021" cy="6171429"/>
            </a:xfrm>
            <a:prstGeom prst="rect">
              <a:avLst/>
            </a:prstGeom>
          </p:spPr>
        </p:pic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50FBCFBD-7899-4554-9BAF-5184B7844E8C}"/>
              </a:ext>
            </a:extLst>
          </p:cNvPr>
          <p:cNvSpPr txBox="1"/>
          <p:nvPr/>
        </p:nvSpPr>
        <p:spPr>
          <a:xfrm>
            <a:off x="16833272" y="545075"/>
            <a:ext cx="1184564" cy="48699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chemeClr val="bg1"/>
                </a:solidFill>
                <a:latin typeface="Bebas Neue" pitchFamily="34" charset="0"/>
                <a:cs typeface="Bebas Neue" pitchFamily="34" charset="0"/>
              </a:rPr>
              <a:t>  </a:t>
            </a:r>
            <a:r>
              <a:rPr lang="ko-KR" altLang="en-US" sz="2400" dirty="0">
                <a:solidFill>
                  <a:schemeClr val="bg1"/>
                </a:solidFill>
                <a:latin typeface="Bebas Neue" pitchFamily="34" charset="0"/>
                <a:cs typeface="Bebas Neue" pitchFamily="34" charset="0"/>
              </a:rPr>
              <a:t>본론</a:t>
            </a:r>
            <a:endParaRPr lang="en-US" altLang="ko-KR" sz="2800" dirty="0">
              <a:solidFill>
                <a:schemeClr val="bg1"/>
              </a:solidFill>
              <a:latin typeface="Bebas Neue" pitchFamily="34" charset="0"/>
              <a:cs typeface="Bebas Neue" pitchFamily="34" charset="0"/>
            </a:endParaRPr>
          </a:p>
        </p:txBody>
      </p:sp>
      <p:pic>
        <p:nvPicPr>
          <p:cNvPr id="8" name="Picture 23">
            <a:extLst>
              <a:ext uri="{FF2B5EF4-FFF2-40B4-BE49-F238E27FC236}">
                <a16:creationId xmlns:a16="http://schemas.microsoft.com/office/drawing/2014/main" id="{D0F82F68-F024-41E7-A26F-BE4E8E921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rcRect l="18462" t="9667" r="15195" b="11339"/>
          <a:stretch>
            <a:fillRect/>
          </a:stretch>
        </p:blipFill>
        <p:spPr>
          <a:xfrm>
            <a:off x="3733800" y="244349"/>
            <a:ext cx="11734800" cy="97983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0359A32-C53E-46A8-B4FB-F8AB2B310D0D}"/>
              </a:ext>
            </a:extLst>
          </p:cNvPr>
          <p:cNvSpPr/>
          <p:nvPr/>
        </p:nvSpPr>
        <p:spPr>
          <a:xfrm>
            <a:off x="7391757" y="9486900"/>
            <a:ext cx="3504486" cy="473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한겨레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2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주간의 단어 연관성 분석</a:t>
            </a:r>
            <a:endParaRPr lang="ko-KR" altLang="en-US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7410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2" name="그룹 1012"/>
          <p:cNvGrpSpPr/>
          <p:nvPr/>
        </p:nvGrpSpPr>
        <p:grpSpPr>
          <a:xfrm>
            <a:off x="15217910" y="9139666"/>
            <a:ext cx="2030899" cy="84224"/>
            <a:chOff x="15217910" y="9139666"/>
            <a:chExt cx="2030899" cy="8422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17910" y="9139666"/>
              <a:ext cx="2030899" cy="8422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F5D0550-791C-4319-9CDA-8A5A21162D56}"/>
              </a:ext>
            </a:extLst>
          </p:cNvPr>
          <p:cNvSpPr txBox="1"/>
          <p:nvPr/>
        </p:nvSpPr>
        <p:spPr>
          <a:xfrm>
            <a:off x="3868067" y="414166"/>
            <a:ext cx="100072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>
                <a:solidFill>
                  <a:srgbClr val="2FA599"/>
                </a:solidFill>
                <a:latin typeface="Bebas Neue" pitchFamily="34" charset="0"/>
              </a:rPr>
              <a:t>예상 결과 확인</a:t>
            </a:r>
            <a:endParaRPr lang="ko-KR" altLang="en-US" dirty="0">
              <a:solidFill>
                <a:srgbClr val="2FA599"/>
              </a:solidFill>
            </a:endParaRPr>
          </a:p>
        </p:txBody>
      </p:sp>
      <p:sp>
        <p:nvSpPr>
          <p:cNvPr id="35" name="Object 4">
            <a:extLst>
              <a:ext uri="{FF2B5EF4-FFF2-40B4-BE49-F238E27FC236}">
                <a16:creationId xmlns:a16="http://schemas.microsoft.com/office/drawing/2014/main" id="{FFF001F4-5357-4A1C-BAC8-914D1BB36F24}"/>
              </a:ext>
            </a:extLst>
          </p:cNvPr>
          <p:cNvSpPr txBox="1"/>
          <p:nvPr/>
        </p:nvSpPr>
        <p:spPr>
          <a:xfrm>
            <a:off x="1937497" y="4342891"/>
            <a:ext cx="13868400" cy="277543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ct val="150000"/>
              </a:lnSpc>
            </a:pPr>
            <a:endParaRPr lang="en-US" altLang="ko-KR" sz="4000" dirty="0"/>
          </a:p>
        </p:txBody>
      </p:sp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C2E1C280-6EF0-49ED-A25E-22AFA6046168}"/>
              </a:ext>
            </a:extLst>
          </p:cNvPr>
          <p:cNvGrpSpPr/>
          <p:nvPr/>
        </p:nvGrpSpPr>
        <p:grpSpPr>
          <a:xfrm>
            <a:off x="16306800" y="191980"/>
            <a:ext cx="1717964" cy="2378336"/>
            <a:chOff x="12613502" y="2120186"/>
            <a:chExt cx="4176021" cy="6171429"/>
          </a:xfrm>
        </p:grpSpPr>
        <p:pic>
          <p:nvPicPr>
            <p:cNvPr id="16" name="Object 8">
              <a:extLst>
                <a:ext uri="{FF2B5EF4-FFF2-40B4-BE49-F238E27FC236}">
                  <a16:creationId xmlns:a16="http://schemas.microsoft.com/office/drawing/2014/main" id="{6C1B4901-21C3-48A0-9EEA-FCBAEB56D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13502" y="2120186"/>
              <a:ext cx="4176021" cy="6171429"/>
            </a:xfrm>
            <a:prstGeom prst="rect">
              <a:avLst/>
            </a:prstGeom>
          </p:spPr>
        </p:pic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1F90FF47-62A2-433C-93AC-5271A9067F01}"/>
              </a:ext>
            </a:extLst>
          </p:cNvPr>
          <p:cNvSpPr txBox="1"/>
          <p:nvPr/>
        </p:nvSpPr>
        <p:spPr>
          <a:xfrm>
            <a:off x="16656527" y="1185049"/>
            <a:ext cx="1184564" cy="48699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400" dirty="0">
                <a:solidFill>
                  <a:schemeClr val="bg1"/>
                </a:solidFill>
                <a:latin typeface="Bebas Neue" pitchFamily="34" charset="0"/>
                <a:cs typeface="Bebas Neue" pitchFamily="34" charset="0"/>
              </a:rPr>
              <a:t>  결론</a:t>
            </a:r>
            <a:endParaRPr lang="en-US" altLang="ko-KR" sz="2400" dirty="0">
              <a:solidFill>
                <a:schemeClr val="bg1"/>
              </a:solidFill>
              <a:latin typeface="Bebas Neue" pitchFamily="34" charset="0"/>
              <a:cs typeface="Bebas Neue" pitchFamily="34" charset="0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51A4C065-06F3-42E1-9AE2-FB3ED827DF56}"/>
              </a:ext>
            </a:extLst>
          </p:cNvPr>
          <p:cNvSpPr txBox="1"/>
          <p:nvPr/>
        </p:nvSpPr>
        <p:spPr>
          <a:xfrm>
            <a:off x="1066800" y="2474730"/>
            <a:ext cx="7363437" cy="336786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ct val="150000"/>
              </a:lnSpc>
            </a:pPr>
            <a:r>
              <a:rPr lang="en-US" altLang="ko-KR" sz="3200" dirty="0">
                <a:solidFill>
                  <a:srgbClr val="2D3136"/>
                </a:solidFill>
                <a:latin typeface="나눔스퀘어 ExtraBold" pitchFamily="34" charset="0"/>
              </a:rPr>
              <a:t>&lt;</a:t>
            </a:r>
            <a:r>
              <a:rPr lang="ko-KR" altLang="en-US" sz="3200" dirty="0">
                <a:solidFill>
                  <a:srgbClr val="2D3136"/>
                </a:solidFill>
                <a:latin typeface="나눔스퀘어 ExtraBold" pitchFamily="34" charset="0"/>
              </a:rPr>
              <a:t>예상</a:t>
            </a:r>
            <a:r>
              <a:rPr lang="en-US" altLang="ko-KR" sz="3200" dirty="0">
                <a:solidFill>
                  <a:srgbClr val="2D3136"/>
                </a:solidFill>
                <a:latin typeface="나눔스퀘어 ExtraBold" pitchFamily="34" charset="0"/>
              </a:rPr>
              <a:t>&gt;</a:t>
            </a:r>
          </a:p>
          <a:p>
            <a:pPr marL="742950" indent="-742950" algn="just">
              <a:lnSpc>
                <a:spcPct val="150000"/>
              </a:lnSpc>
              <a:buAutoNum type="arabicPeriod"/>
            </a:pPr>
            <a:r>
              <a:rPr lang="ko-KR" altLang="en-US" sz="3200" dirty="0">
                <a:solidFill>
                  <a:srgbClr val="2D3136"/>
                </a:solidFill>
                <a:latin typeface="나눔스퀘어 ExtraBold" pitchFamily="34" charset="0"/>
              </a:rPr>
              <a:t>당시 상황 정치적 성향을 띄는 특정 단어들 내 빈도 차이 有</a:t>
            </a:r>
            <a:endParaRPr lang="en-US" altLang="ko-KR" sz="3200" dirty="0">
              <a:solidFill>
                <a:srgbClr val="2D3136"/>
              </a:solidFill>
              <a:latin typeface="나눔스퀘어 ExtraBold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3200" dirty="0">
                <a:solidFill>
                  <a:srgbClr val="2D3136"/>
                </a:solidFill>
                <a:latin typeface="나눔스퀘어 ExtraBold" pitchFamily="34" charset="0"/>
              </a:rPr>
              <a:t>        </a:t>
            </a:r>
          </a:p>
          <a:p>
            <a:pPr algn="just">
              <a:lnSpc>
                <a:spcPct val="150000"/>
              </a:lnSpc>
            </a:pPr>
            <a:r>
              <a:rPr lang="en-US" altLang="ko-KR" sz="3200" dirty="0">
                <a:solidFill>
                  <a:srgbClr val="2D3136"/>
                </a:solidFill>
                <a:latin typeface="나눔스퀘어 ExtraBold" pitchFamily="34" charset="0"/>
              </a:rPr>
              <a:t>2. </a:t>
            </a:r>
            <a:r>
              <a:rPr lang="ko-KR" altLang="en-US" sz="3200" dirty="0">
                <a:solidFill>
                  <a:srgbClr val="2D3136"/>
                </a:solidFill>
                <a:latin typeface="나눔스퀘어 ExtraBold" pitchFamily="34" charset="0"/>
              </a:rPr>
              <a:t>흐름 파악</a:t>
            </a:r>
            <a:endParaRPr lang="en-US" altLang="ko-KR" sz="3200" dirty="0">
              <a:solidFill>
                <a:srgbClr val="2D3136"/>
              </a:solidFill>
              <a:latin typeface="나눔스퀘어 ExtraBold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3200" dirty="0">
                <a:solidFill>
                  <a:srgbClr val="2D3136"/>
                </a:solidFill>
                <a:latin typeface="나눔스퀘어 ExtraBold" pitchFamily="34" charset="0"/>
              </a:rPr>
              <a:t>    </a:t>
            </a:r>
            <a:r>
              <a:rPr lang="ko-KR" altLang="en-US" sz="3200" dirty="0">
                <a:solidFill>
                  <a:srgbClr val="2D3136"/>
                </a:solidFill>
                <a:latin typeface="나눔스퀘어 ExtraBold" pitchFamily="34" charset="0"/>
              </a:rPr>
              <a:t>당일 </a:t>
            </a:r>
            <a:r>
              <a:rPr lang="en-US" altLang="ko-KR" sz="3200" dirty="0">
                <a:solidFill>
                  <a:srgbClr val="2D3136"/>
                </a:solidFill>
                <a:latin typeface="나눔스퀘어 ExtraBold" pitchFamily="34" charset="0"/>
              </a:rPr>
              <a:t>:</a:t>
            </a:r>
            <a:r>
              <a:rPr lang="ko-KR" altLang="en-US" sz="3200" dirty="0">
                <a:solidFill>
                  <a:srgbClr val="2D3136"/>
                </a:solidFill>
                <a:latin typeface="나눔스퀘어 ExtraBold" pitchFamily="34" charset="0"/>
              </a:rPr>
              <a:t> 사건 보도 위주</a:t>
            </a:r>
            <a:endParaRPr lang="en-US" altLang="ko-KR" sz="3200" dirty="0">
              <a:solidFill>
                <a:srgbClr val="2D3136"/>
              </a:solidFill>
              <a:latin typeface="나눔스퀘어 ExtraBold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3200" dirty="0">
                <a:solidFill>
                  <a:srgbClr val="2D3136"/>
                </a:solidFill>
                <a:latin typeface="나눔스퀘어 ExtraBold" pitchFamily="34" charset="0"/>
              </a:rPr>
              <a:t>    </a:t>
            </a:r>
            <a:r>
              <a:rPr lang="ko-KR" altLang="en-US" sz="3200" dirty="0">
                <a:solidFill>
                  <a:srgbClr val="2D3136"/>
                </a:solidFill>
                <a:latin typeface="나눔스퀘어 ExtraBold" pitchFamily="34" charset="0"/>
              </a:rPr>
              <a:t>익일 </a:t>
            </a:r>
            <a:r>
              <a:rPr lang="en-US" altLang="ko-KR" sz="3200" dirty="0">
                <a:solidFill>
                  <a:srgbClr val="2D3136"/>
                </a:solidFill>
                <a:latin typeface="나눔스퀘어 ExtraBold" pitchFamily="34" charset="0"/>
              </a:rPr>
              <a:t>:</a:t>
            </a:r>
            <a:r>
              <a:rPr lang="ko-KR" altLang="en-US" sz="3200" dirty="0">
                <a:solidFill>
                  <a:srgbClr val="2D3136"/>
                </a:solidFill>
                <a:latin typeface="나눔스퀘어 ExtraBold" pitchFamily="34" charset="0"/>
              </a:rPr>
              <a:t> 구조 관련 상황</a:t>
            </a:r>
            <a:endParaRPr lang="en-US" altLang="ko-KR" sz="3200" dirty="0">
              <a:solidFill>
                <a:srgbClr val="2D3136"/>
              </a:solidFill>
              <a:latin typeface="나눔스퀘어 ExtraBold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3200" dirty="0">
                <a:solidFill>
                  <a:srgbClr val="2D3136"/>
                </a:solidFill>
                <a:latin typeface="나눔스퀘어 ExtraBold" pitchFamily="34" charset="0"/>
              </a:rPr>
              <a:t>    </a:t>
            </a:r>
            <a:r>
              <a:rPr lang="ko-KR" altLang="en-US" sz="3200" dirty="0">
                <a:solidFill>
                  <a:srgbClr val="2D3136"/>
                </a:solidFill>
                <a:latin typeface="나눔스퀘어 ExtraBold" pitchFamily="34" charset="0"/>
              </a:rPr>
              <a:t>그 후 </a:t>
            </a:r>
            <a:r>
              <a:rPr lang="en-US" altLang="ko-KR" sz="3200" dirty="0">
                <a:solidFill>
                  <a:srgbClr val="2D3136"/>
                </a:solidFill>
                <a:latin typeface="나눔스퀘어 ExtraBold" pitchFamily="34" charset="0"/>
              </a:rPr>
              <a:t>:</a:t>
            </a:r>
            <a:r>
              <a:rPr lang="ko-KR" altLang="en-US" sz="3200" dirty="0">
                <a:solidFill>
                  <a:srgbClr val="2D3136"/>
                </a:solidFill>
                <a:latin typeface="나눔스퀘어 ExtraBold" pitchFamily="34" charset="0"/>
              </a:rPr>
              <a:t> 책임규명 </a:t>
            </a:r>
            <a:endParaRPr lang="en-US" sz="3200" dirty="0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D68E5A66-29D8-4964-9F47-3046A304C5F5}"/>
              </a:ext>
            </a:extLst>
          </p:cNvPr>
          <p:cNvSpPr txBox="1"/>
          <p:nvPr/>
        </p:nvSpPr>
        <p:spPr>
          <a:xfrm>
            <a:off x="9009478" y="2462561"/>
            <a:ext cx="8239331" cy="336786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ct val="150000"/>
              </a:lnSpc>
            </a:pPr>
            <a:r>
              <a:rPr lang="en-US" altLang="ko-KR" sz="3200" dirty="0">
                <a:solidFill>
                  <a:srgbClr val="2D3136"/>
                </a:solidFill>
                <a:latin typeface="나눔스퀘어 ExtraBold" pitchFamily="34" charset="0"/>
              </a:rPr>
              <a:t>&lt;</a:t>
            </a:r>
            <a:r>
              <a:rPr lang="ko-KR" altLang="en-US" sz="3200" dirty="0">
                <a:solidFill>
                  <a:srgbClr val="2D3136"/>
                </a:solidFill>
                <a:latin typeface="나눔스퀘어 ExtraBold" pitchFamily="34" charset="0"/>
              </a:rPr>
              <a:t>분석 결과</a:t>
            </a:r>
            <a:r>
              <a:rPr lang="en-US" altLang="ko-KR" sz="3200" dirty="0">
                <a:solidFill>
                  <a:srgbClr val="2D3136"/>
                </a:solidFill>
                <a:latin typeface="나눔스퀘어 ExtraBold" pitchFamily="34" charset="0"/>
              </a:rPr>
              <a:t>&gt;</a:t>
            </a:r>
          </a:p>
          <a:p>
            <a:pPr marL="742950" indent="-742950" algn="just">
              <a:lnSpc>
                <a:spcPct val="150000"/>
              </a:lnSpc>
              <a:buAutoNum type="arabicPeriod"/>
            </a:pPr>
            <a:r>
              <a:rPr lang="en-US" altLang="ko-KR" sz="3200" dirty="0">
                <a:solidFill>
                  <a:srgbClr val="2D3136"/>
                </a:solidFill>
                <a:latin typeface="나눔스퀘어 ExtraBold" pitchFamily="34" charset="0"/>
              </a:rPr>
              <a:t>2</a:t>
            </a:r>
            <a:r>
              <a:rPr lang="ko-KR" altLang="en-US" sz="3200" dirty="0">
                <a:solidFill>
                  <a:srgbClr val="2D3136"/>
                </a:solidFill>
                <a:latin typeface="나눔스퀘어 ExtraBold" pitchFamily="34" charset="0"/>
              </a:rPr>
              <a:t>주간의 빈도 합에서 </a:t>
            </a:r>
            <a:endParaRPr lang="en-US" altLang="ko-KR" sz="3200" dirty="0">
              <a:solidFill>
                <a:srgbClr val="2D3136"/>
              </a:solidFill>
              <a:latin typeface="나눔스퀘어 ExtraBold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3200" dirty="0">
                <a:solidFill>
                  <a:srgbClr val="2D3136"/>
                </a:solidFill>
                <a:latin typeface="나눔스퀘어 ExtraBold" pitchFamily="34" charset="0"/>
              </a:rPr>
              <a:t>     특정 단어들 간 빈도차이가 명확히 존재</a:t>
            </a:r>
            <a:endParaRPr lang="en-US" altLang="ko-KR" sz="3200" dirty="0">
              <a:solidFill>
                <a:srgbClr val="2D3136"/>
              </a:solidFill>
              <a:latin typeface="나눔스퀘어 ExtraBold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3200" dirty="0">
                <a:solidFill>
                  <a:srgbClr val="2D3136"/>
                </a:solidFill>
                <a:latin typeface="나눔스퀘어 ExtraBold" pitchFamily="34" charset="0"/>
              </a:rPr>
              <a:t>        </a:t>
            </a:r>
          </a:p>
          <a:p>
            <a:pPr algn="just">
              <a:lnSpc>
                <a:spcPct val="150000"/>
              </a:lnSpc>
            </a:pPr>
            <a:r>
              <a:rPr lang="en-US" altLang="ko-KR" sz="3200" dirty="0">
                <a:solidFill>
                  <a:srgbClr val="2D3136"/>
                </a:solidFill>
                <a:latin typeface="나눔스퀘어 ExtraBold" pitchFamily="34" charset="0"/>
              </a:rPr>
              <a:t>2. </a:t>
            </a:r>
            <a:r>
              <a:rPr lang="ko-KR" altLang="en-US" sz="3200" dirty="0">
                <a:solidFill>
                  <a:srgbClr val="2D3136"/>
                </a:solidFill>
                <a:latin typeface="나눔스퀘어 ExtraBold" pitchFamily="34" charset="0"/>
              </a:rPr>
              <a:t>흐름 파악</a:t>
            </a:r>
            <a:endParaRPr lang="en-US" altLang="ko-KR" sz="3200" dirty="0">
              <a:solidFill>
                <a:srgbClr val="2D3136"/>
              </a:solidFill>
              <a:latin typeface="나눔스퀘어 ExtraBold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3200" dirty="0">
                <a:solidFill>
                  <a:srgbClr val="2D3136"/>
                </a:solidFill>
                <a:latin typeface="나눔스퀘어 ExtraBold" pitchFamily="34" charset="0"/>
              </a:rPr>
              <a:t>    </a:t>
            </a:r>
            <a:r>
              <a:rPr lang="ko-KR" altLang="en-US" sz="3200" dirty="0">
                <a:solidFill>
                  <a:srgbClr val="2D3136"/>
                </a:solidFill>
                <a:latin typeface="나눔스퀘어 ExtraBold" pitchFamily="34" charset="0"/>
              </a:rPr>
              <a:t>당일 </a:t>
            </a:r>
            <a:r>
              <a:rPr lang="en-US" altLang="ko-KR" sz="3200" dirty="0">
                <a:solidFill>
                  <a:srgbClr val="2D3136"/>
                </a:solidFill>
                <a:latin typeface="나눔스퀘어 ExtraBold" pitchFamily="34" charset="0"/>
              </a:rPr>
              <a:t>:</a:t>
            </a:r>
            <a:r>
              <a:rPr lang="ko-KR" altLang="en-US" sz="3200" dirty="0">
                <a:solidFill>
                  <a:srgbClr val="2D3136"/>
                </a:solidFill>
                <a:latin typeface="나눔스퀘어 ExtraBold" pitchFamily="34" charset="0"/>
              </a:rPr>
              <a:t> 구조 관련</a:t>
            </a:r>
            <a:endParaRPr lang="en-US" altLang="ko-KR" sz="3200" dirty="0">
              <a:solidFill>
                <a:srgbClr val="2D3136"/>
              </a:solidFill>
              <a:latin typeface="나눔스퀘어 ExtraBold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3200" dirty="0">
                <a:solidFill>
                  <a:srgbClr val="2D3136"/>
                </a:solidFill>
                <a:latin typeface="나눔스퀘어 ExtraBold" pitchFamily="34" charset="0"/>
              </a:rPr>
              <a:t>    </a:t>
            </a:r>
            <a:r>
              <a:rPr lang="ko-KR" altLang="en-US" sz="3200" dirty="0">
                <a:solidFill>
                  <a:srgbClr val="2D3136"/>
                </a:solidFill>
                <a:latin typeface="나눔스퀘어 ExtraBold" pitchFamily="34" charset="0"/>
              </a:rPr>
              <a:t>익일 </a:t>
            </a:r>
            <a:r>
              <a:rPr lang="en-US" altLang="ko-KR" sz="3200" dirty="0">
                <a:solidFill>
                  <a:srgbClr val="2D3136"/>
                </a:solidFill>
                <a:latin typeface="나눔스퀘어 ExtraBold" pitchFamily="34" charset="0"/>
              </a:rPr>
              <a:t>:</a:t>
            </a:r>
            <a:r>
              <a:rPr lang="ko-KR" altLang="en-US" sz="3200" dirty="0">
                <a:solidFill>
                  <a:srgbClr val="2D3136"/>
                </a:solidFill>
                <a:latin typeface="나눔스퀘어 ExtraBold" pitchFamily="34" charset="0"/>
              </a:rPr>
              <a:t> 사건</a:t>
            </a:r>
            <a:r>
              <a:rPr lang="en-US" altLang="ko-KR" sz="3200" dirty="0">
                <a:solidFill>
                  <a:srgbClr val="2D3136"/>
                </a:solidFill>
                <a:latin typeface="나눔스퀘어 ExtraBold" pitchFamily="34" charset="0"/>
              </a:rPr>
              <a:t>, </a:t>
            </a:r>
            <a:r>
              <a:rPr lang="ko-KR" altLang="en-US" sz="3200" dirty="0">
                <a:solidFill>
                  <a:srgbClr val="2D3136"/>
                </a:solidFill>
                <a:latin typeface="나눔스퀘어 ExtraBold" pitchFamily="34" charset="0"/>
              </a:rPr>
              <a:t>구조 진행상황 변화 위주</a:t>
            </a:r>
            <a:endParaRPr lang="en-US" altLang="ko-KR" sz="3200" dirty="0">
              <a:solidFill>
                <a:srgbClr val="2D3136"/>
              </a:solidFill>
              <a:latin typeface="나눔스퀘어 ExtraBold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3200" dirty="0">
                <a:solidFill>
                  <a:srgbClr val="2D3136"/>
                </a:solidFill>
                <a:latin typeface="나눔스퀘어 ExtraBold" pitchFamily="34" charset="0"/>
              </a:rPr>
              <a:t>    </a:t>
            </a:r>
            <a:r>
              <a:rPr lang="ko-KR" altLang="en-US" sz="3200" dirty="0">
                <a:solidFill>
                  <a:srgbClr val="2D3136"/>
                </a:solidFill>
                <a:latin typeface="나눔스퀘어 ExtraBold" pitchFamily="34" charset="0"/>
              </a:rPr>
              <a:t>그 후 </a:t>
            </a:r>
            <a:r>
              <a:rPr lang="en-US" altLang="ko-KR" sz="3200" dirty="0">
                <a:solidFill>
                  <a:srgbClr val="2D3136"/>
                </a:solidFill>
                <a:latin typeface="나눔스퀘어 ExtraBold" pitchFamily="34" charset="0"/>
              </a:rPr>
              <a:t>:</a:t>
            </a:r>
            <a:r>
              <a:rPr lang="ko-KR" altLang="en-US" sz="3200" dirty="0">
                <a:solidFill>
                  <a:srgbClr val="2D3136"/>
                </a:solidFill>
                <a:latin typeface="나눔스퀘어 ExtraBold" pitchFamily="34" charset="0"/>
              </a:rPr>
              <a:t> 조선일보 </a:t>
            </a:r>
            <a:r>
              <a:rPr lang="en-US" altLang="ko-KR" sz="3200" dirty="0">
                <a:solidFill>
                  <a:srgbClr val="2D3136"/>
                </a:solidFill>
                <a:latin typeface="나눔스퀘어 ExtraBold" pitchFamily="34" charset="0"/>
              </a:rPr>
              <a:t>– </a:t>
            </a:r>
            <a:r>
              <a:rPr lang="ko-KR" altLang="en-US" sz="3200" dirty="0">
                <a:solidFill>
                  <a:srgbClr val="2D3136"/>
                </a:solidFill>
                <a:latin typeface="나눔스퀘어 ExtraBold" pitchFamily="34" charset="0"/>
              </a:rPr>
              <a:t>기타 관련 이슈</a:t>
            </a:r>
            <a:endParaRPr lang="en-US" altLang="ko-KR" sz="3200" dirty="0">
              <a:solidFill>
                <a:srgbClr val="2D3136"/>
              </a:solidFill>
              <a:latin typeface="나눔스퀘어 ExtraBold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3200" dirty="0">
                <a:solidFill>
                  <a:srgbClr val="2D3136"/>
                </a:solidFill>
                <a:latin typeface="나눔스퀘어 ExtraBold" pitchFamily="34" charset="0"/>
              </a:rPr>
              <a:t>                </a:t>
            </a:r>
            <a:r>
              <a:rPr lang="ko-KR" altLang="en-US" sz="3200" dirty="0">
                <a:solidFill>
                  <a:srgbClr val="2D3136"/>
                </a:solidFill>
                <a:latin typeface="나눔스퀘어 ExtraBold" pitchFamily="34" charset="0"/>
              </a:rPr>
              <a:t>한겨레 </a:t>
            </a:r>
            <a:r>
              <a:rPr lang="en-US" altLang="ko-KR" sz="3200" dirty="0">
                <a:solidFill>
                  <a:srgbClr val="2D3136"/>
                </a:solidFill>
                <a:latin typeface="나눔스퀘어 ExtraBold" pitchFamily="34" charset="0"/>
              </a:rPr>
              <a:t>– </a:t>
            </a:r>
            <a:r>
              <a:rPr lang="ko-KR" altLang="en-US" sz="3200" dirty="0">
                <a:solidFill>
                  <a:srgbClr val="2D3136"/>
                </a:solidFill>
                <a:latin typeface="나눔스퀘어 ExtraBold" pitchFamily="34" charset="0"/>
              </a:rPr>
              <a:t>책임 규명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6794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2" name="그룹 1012"/>
          <p:cNvGrpSpPr/>
          <p:nvPr/>
        </p:nvGrpSpPr>
        <p:grpSpPr>
          <a:xfrm>
            <a:off x="15993865" y="9791700"/>
            <a:ext cx="2030899" cy="84224"/>
            <a:chOff x="15217910" y="9139666"/>
            <a:chExt cx="2030899" cy="8422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17910" y="9139666"/>
              <a:ext cx="2030899" cy="8422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F5D0550-791C-4319-9CDA-8A5A21162D56}"/>
              </a:ext>
            </a:extLst>
          </p:cNvPr>
          <p:cNvSpPr txBox="1"/>
          <p:nvPr/>
        </p:nvSpPr>
        <p:spPr>
          <a:xfrm>
            <a:off x="3868067" y="178102"/>
            <a:ext cx="100072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>
                <a:solidFill>
                  <a:srgbClr val="2FA599"/>
                </a:solidFill>
                <a:latin typeface="Bebas Neue" pitchFamily="34" charset="0"/>
              </a:rPr>
              <a:t>한계 및 시사</a:t>
            </a:r>
            <a:endParaRPr lang="ko-KR" altLang="en-US" dirty="0">
              <a:solidFill>
                <a:srgbClr val="2FA599"/>
              </a:solidFill>
            </a:endParaRPr>
          </a:p>
        </p:txBody>
      </p:sp>
      <p:sp>
        <p:nvSpPr>
          <p:cNvPr id="35" name="Object 4">
            <a:extLst>
              <a:ext uri="{FF2B5EF4-FFF2-40B4-BE49-F238E27FC236}">
                <a16:creationId xmlns:a16="http://schemas.microsoft.com/office/drawing/2014/main" id="{FFF001F4-5357-4A1C-BAC8-914D1BB36F24}"/>
              </a:ext>
            </a:extLst>
          </p:cNvPr>
          <p:cNvSpPr txBox="1"/>
          <p:nvPr/>
        </p:nvSpPr>
        <p:spPr>
          <a:xfrm>
            <a:off x="1937497" y="4342891"/>
            <a:ext cx="13868400" cy="277543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ct val="150000"/>
              </a:lnSpc>
            </a:pPr>
            <a:endParaRPr lang="en-US" altLang="ko-KR" sz="4000" dirty="0"/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1F90FF47-62A2-433C-93AC-5271A9067F01}"/>
              </a:ext>
            </a:extLst>
          </p:cNvPr>
          <p:cNvSpPr txBox="1"/>
          <p:nvPr/>
        </p:nvSpPr>
        <p:spPr>
          <a:xfrm>
            <a:off x="16840200" y="1257300"/>
            <a:ext cx="1184564" cy="48699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chemeClr val="bg1"/>
                </a:solidFill>
                <a:latin typeface="Bebas Neue" pitchFamily="34" charset="0"/>
                <a:cs typeface="Bebas Neue" pitchFamily="34" charset="0"/>
              </a:rPr>
              <a:t>결론</a:t>
            </a:r>
            <a:endParaRPr lang="en-US" altLang="ko-KR" sz="2800" dirty="0">
              <a:solidFill>
                <a:schemeClr val="bg1"/>
              </a:solidFill>
              <a:latin typeface="Bebas Neue" pitchFamily="34" charset="0"/>
              <a:cs typeface="Bebas Neue" pitchFamily="34" charset="0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51A4C065-06F3-42E1-9AE2-FB3ED827DF56}"/>
              </a:ext>
            </a:extLst>
          </p:cNvPr>
          <p:cNvSpPr txBox="1"/>
          <p:nvPr/>
        </p:nvSpPr>
        <p:spPr>
          <a:xfrm>
            <a:off x="1066800" y="2474730"/>
            <a:ext cx="15544800" cy="3367861"/>
          </a:xfrm>
          <a:prstGeom prst="rect">
            <a:avLst/>
          </a:prstGeom>
          <a:noFill/>
        </p:spPr>
        <p:txBody>
          <a:bodyPr wrap="square" rtlCol="0"/>
          <a:lstStyle/>
          <a:p>
            <a:pPr marL="514350" indent="-514350" algn="just">
              <a:lnSpc>
                <a:spcPct val="200000"/>
              </a:lnSpc>
              <a:buAutoNum type="arabicPeriod"/>
            </a:pPr>
            <a:r>
              <a:rPr lang="ko-KR" altLang="en-US" sz="3200" dirty="0"/>
              <a:t>분석 간 사용한 기사 수의 주관적 판단</a:t>
            </a:r>
            <a:endParaRPr lang="en-US" altLang="ko-KR" sz="3200" dirty="0"/>
          </a:p>
          <a:p>
            <a:pPr algn="just">
              <a:lnSpc>
                <a:spcPct val="200000"/>
              </a:lnSpc>
            </a:pPr>
            <a:r>
              <a:rPr lang="en-US" altLang="ko-KR" sz="3200" dirty="0"/>
              <a:t>2.  </a:t>
            </a:r>
            <a:r>
              <a:rPr lang="ko-KR" altLang="en-US" sz="3200" dirty="0" err="1"/>
              <a:t>워드클라우드</a:t>
            </a:r>
            <a:r>
              <a:rPr lang="ko-KR" altLang="en-US" sz="3200" dirty="0"/>
              <a:t> 시각화에서 또한 명확한 차이가 보이지 않음</a:t>
            </a:r>
            <a:endParaRPr lang="en-US" altLang="ko-KR" sz="3200" dirty="0"/>
          </a:p>
          <a:p>
            <a:pPr marL="514350" indent="-514350" algn="just">
              <a:lnSpc>
                <a:spcPct val="200000"/>
              </a:lnSpc>
              <a:buAutoNum type="arabicPeriod" startAt="3"/>
            </a:pPr>
            <a:r>
              <a:rPr lang="ko-KR" altLang="en-US" sz="3200" dirty="0"/>
              <a:t>단어사전</a:t>
            </a:r>
            <a:r>
              <a:rPr lang="en-US" altLang="ko-KR" sz="3200" dirty="0"/>
              <a:t>(Sejong, </a:t>
            </a:r>
            <a:r>
              <a:rPr lang="en-US" altLang="ko-KR" sz="3200" dirty="0" err="1"/>
              <a:t>NIAdic</a:t>
            </a:r>
            <a:r>
              <a:rPr lang="en-US" altLang="ko-KR" sz="3200" dirty="0"/>
              <a:t>) </a:t>
            </a:r>
            <a:r>
              <a:rPr lang="ko-KR" altLang="en-US" sz="3200" dirty="0"/>
              <a:t>사용 시 분석자의 주관이 포함된 단어 사전 추가</a:t>
            </a:r>
            <a:endParaRPr lang="en-US" altLang="ko-KR" sz="3200" dirty="0"/>
          </a:p>
          <a:p>
            <a:pPr marL="514350" indent="-514350" algn="just">
              <a:lnSpc>
                <a:spcPct val="200000"/>
              </a:lnSpc>
              <a:buAutoNum type="arabicPeriod" startAt="3"/>
            </a:pPr>
            <a:r>
              <a:rPr lang="ko-KR" altLang="en-US" sz="3200" dirty="0"/>
              <a:t>한글의 특성 상 명사와 어조사를 정확히 분류하여 분석할 필요</a:t>
            </a:r>
            <a:r>
              <a:rPr lang="en-US" altLang="ko-KR" sz="3200" dirty="0"/>
              <a:t>(SimplePos09, 22)</a:t>
            </a:r>
          </a:p>
          <a:p>
            <a:pPr algn="just">
              <a:lnSpc>
                <a:spcPct val="200000"/>
              </a:lnSpc>
            </a:pPr>
            <a:endParaRPr lang="en-US" altLang="ko-KR" sz="3200" dirty="0"/>
          </a:p>
          <a:p>
            <a:pPr algn="just">
              <a:lnSpc>
                <a:spcPct val="200000"/>
              </a:lnSpc>
            </a:pPr>
            <a:r>
              <a:rPr lang="ko-KR" altLang="en-US" sz="3200" dirty="0"/>
              <a:t>언론사들의 보도 성향 차이가 존재하는 것에 대한 고찰 필요</a:t>
            </a:r>
            <a:endParaRPr lang="en-US" altLang="ko-KR" sz="3200" dirty="0"/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6DCF7C0E-3F83-40E6-AECB-05D47FBEF08F}"/>
              </a:ext>
            </a:extLst>
          </p:cNvPr>
          <p:cNvGrpSpPr/>
          <p:nvPr/>
        </p:nvGrpSpPr>
        <p:grpSpPr>
          <a:xfrm>
            <a:off x="16306800" y="191980"/>
            <a:ext cx="1717964" cy="2378336"/>
            <a:chOff x="12613502" y="2120186"/>
            <a:chExt cx="4176021" cy="6171429"/>
          </a:xfrm>
        </p:grpSpPr>
        <p:pic>
          <p:nvPicPr>
            <p:cNvPr id="19" name="Object 8">
              <a:extLst>
                <a:ext uri="{FF2B5EF4-FFF2-40B4-BE49-F238E27FC236}">
                  <a16:creationId xmlns:a16="http://schemas.microsoft.com/office/drawing/2014/main" id="{3F2045D1-2F21-48F1-BF69-38F816EA7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13502" y="2120186"/>
              <a:ext cx="4176021" cy="6171429"/>
            </a:xfrm>
            <a:prstGeom prst="rect">
              <a:avLst/>
            </a:prstGeom>
          </p:spPr>
        </p:pic>
      </p:grpSp>
      <p:sp>
        <p:nvSpPr>
          <p:cNvPr id="20" name="Object 2">
            <a:extLst>
              <a:ext uri="{FF2B5EF4-FFF2-40B4-BE49-F238E27FC236}">
                <a16:creationId xmlns:a16="http://schemas.microsoft.com/office/drawing/2014/main" id="{EFFD550D-A16B-4E40-9A59-6E2F6C6AE5E7}"/>
              </a:ext>
            </a:extLst>
          </p:cNvPr>
          <p:cNvSpPr txBox="1"/>
          <p:nvPr/>
        </p:nvSpPr>
        <p:spPr>
          <a:xfrm>
            <a:off x="16656527" y="1185049"/>
            <a:ext cx="1184564" cy="48699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400" dirty="0">
                <a:solidFill>
                  <a:schemeClr val="bg1"/>
                </a:solidFill>
                <a:latin typeface="Bebas Neue" pitchFamily="34" charset="0"/>
                <a:cs typeface="Bebas Neue" pitchFamily="34" charset="0"/>
              </a:rPr>
              <a:t>  결론</a:t>
            </a:r>
            <a:endParaRPr lang="en-US" altLang="ko-KR" sz="2400" dirty="0">
              <a:solidFill>
                <a:schemeClr val="bg1"/>
              </a:solidFill>
              <a:latin typeface="Bebas Neue" pitchFamily="34" charset="0"/>
              <a:cs typeface="Bebas Neu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220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2" name="그룹 1012"/>
          <p:cNvGrpSpPr/>
          <p:nvPr/>
        </p:nvGrpSpPr>
        <p:grpSpPr>
          <a:xfrm>
            <a:off x="15217910" y="9139666"/>
            <a:ext cx="2030899" cy="84224"/>
            <a:chOff x="15217910" y="9139666"/>
            <a:chExt cx="2030899" cy="8422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17910" y="9139666"/>
              <a:ext cx="2030899" cy="8422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F5D0550-791C-4319-9CDA-8A5A21162D56}"/>
              </a:ext>
            </a:extLst>
          </p:cNvPr>
          <p:cNvSpPr txBox="1"/>
          <p:nvPr/>
        </p:nvSpPr>
        <p:spPr>
          <a:xfrm>
            <a:off x="3863929" y="562221"/>
            <a:ext cx="100072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>
                <a:solidFill>
                  <a:srgbClr val="2FA599"/>
                </a:solidFill>
                <a:latin typeface="Bebas Neue" pitchFamily="34" charset="0"/>
              </a:rPr>
              <a:t>추가분석 방향</a:t>
            </a:r>
            <a:endParaRPr lang="ko-KR" altLang="en-US" dirty="0">
              <a:solidFill>
                <a:srgbClr val="2FA599"/>
              </a:solidFill>
            </a:endParaRPr>
          </a:p>
        </p:txBody>
      </p:sp>
      <p:sp>
        <p:nvSpPr>
          <p:cNvPr id="35" name="Object 4">
            <a:extLst>
              <a:ext uri="{FF2B5EF4-FFF2-40B4-BE49-F238E27FC236}">
                <a16:creationId xmlns:a16="http://schemas.microsoft.com/office/drawing/2014/main" id="{FFF001F4-5357-4A1C-BAC8-914D1BB36F24}"/>
              </a:ext>
            </a:extLst>
          </p:cNvPr>
          <p:cNvSpPr txBox="1"/>
          <p:nvPr/>
        </p:nvSpPr>
        <p:spPr>
          <a:xfrm>
            <a:off x="1937496" y="4342891"/>
            <a:ext cx="15664703" cy="277543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ct val="150000"/>
              </a:lnSpc>
            </a:pPr>
            <a:endParaRPr lang="en-US" altLang="ko-KR" sz="4000" dirty="0"/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1F90FF47-62A2-433C-93AC-5271A9067F01}"/>
              </a:ext>
            </a:extLst>
          </p:cNvPr>
          <p:cNvSpPr txBox="1"/>
          <p:nvPr/>
        </p:nvSpPr>
        <p:spPr>
          <a:xfrm>
            <a:off x="16840200" y="1257300"/>
            <a:ext cx="1184564" cy="48699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chemeClr val="bg1"/>
                </a:solidFill>
                <a:latin typeface="Bebas Neue" pitchFamily="34" charset="0"/>
                <a:cs typeface="Bebas Neue" pitchFamily="34" charset="0"/>
              </a:rPr>
              <a:t>결론</a:t>
            </a:r>
            <a:endParaRPr lang="en-US" altLang="ko-KR" sz="2800" dirty="0">
              <a:solidFill>
                <a:schemeClr val="bg1"/>
              </a:solidFill>
              <a:latin typeface="Bebas Neue" pitchFamily="34" charset="0"/>
              <a:cs typeface="Bebas Neue" pitchFamily="34" charset="0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51A4C065-06F3-42E1-9AE2-FB3ED827DF56}"/>
              </a:ext>
            </a:extLst>
          </p:cNvPr>
          <p:cNvSpPr txBox="1"/>
          <p:nvPr/>
        </p:nvSpPr>
        <p:spPr>
          <a:xfrm>
            <a:off x="1333176" y="2081708"/>
            <a:ext cx="16702474" cy="3367861"/>
          </a:xfrm>
          <a:prstGeom prst="rect">
            <a:avLst/>
          </a:prstGeom>
          <a:noFill/>
        </p:spPr>
        <p:txBody>
          <a:bodyPr wrap="square" rtlCol="0"/>
          <a:lstStyle/>
          <a:p>
            <a:pPr marL="514350" indent="-514350" algn="just">
              <a:lnSpc>
                <a:spcPct val="250000"/>
              </a:lnSpc>
              <a:buAutoNum type="arabicPeriod"/>
            </a:pPr>
            <a:r>
              <a:rPr lang="ko-KR" altLang="en-US" sz="3600" dirty="0"/>
              <a:t>비용과 사건의 흐름을 고려한 데이터 수의 기준 </a:t>
            </a:r>
            <a:endParaRPr lang="en-US" altLang="ko-KR" sz="3600" dirty="0"/>
          </a:p>
          <a:p>
            <a:pPr marL="514350" indent="-514350" algn="just">
              <a:lnSpc>
                <a:spcPct val="250000"/>
              </a:lnSpc>
              <a:buAutoNum type="arabicPeriod"/>
            </a:pPr>
            <a:r>
              <a:rPr lang="ko-KR" altLang="en-US" sz="3600" dirty="0"/>
              <a:t>추출된 명사데이터 </a:t>
            </a:r>
            <a:r>
              <a:rPr lang="ko-KR" altLang="en-US" sz="3600" dirty="0" err="1"/>
              <a:t>전처리</a:t>
            </a:r>
            <a:endParaRPr lang="en-US" altLang="ko-KR" sz="3600" dirty="0"/>
          </a:p>
          <a:p>
            <a:pPr marL="514350" indent="-514350" algn="just">
              <a:lnSpc>
                <a:spcPct val="250000"/>
              </a:lnSpc>
              <a:buAutoNum type="arabicPeriod"/>
            </a:pPr>
            <a:r>
              <a:rPr lang="ko-KR" altLang="en-US" sz="3600" dirty="0"/>
              <a:t>연관성 분석 시 </a:t>
            </a:r>
            <a:r>
              <a:rPr lang="en-US" altLang="ko-KR" sz="3600" dirty="0" err="1"/>
              <a:t>apriori</a:t>
            </a:r>
            <a:r>
              <a:rPr lang="en-US" altLang="ko-KR" sz="3600" dirty="0"/>
              <a:t> </a:t>
            </a:r>
            <a:r>
              <a:rPr lang="ko-KR" altLang="en-US" sz="3600" dirty="0"/>
              <a:t>함수 내 인자 </a:t>
            </a:r>
            <a:r>
              <a:rPr lang="en-US" altLang="ko-KR" sz="3600" dirty="0"/>
              <a:t>support, confidence, lift </a:t>
            </a:r>
            <a:r>
              <a:rPr lang="ko-KR" altLang="en-US" sz="3600" dirty="0"/>
              <a:t>의 확률적 개념 동반</a:t>
            </a:r>
            <a:endParaRPr lang="en-US" altLang="ko-KR" sz="3600" dirty="0"/>
          </a:p>
          <a:p>
            <a:pPr algn="just">
              <a:lnSpc>
                <a:spcPct val="250000"/>
              </a:lnSpc>
            </a:pPr>
            <a:endParaRPr lang="en-US" altLang="ko-KR" sz="3600" dirty="0"/>
          </a:p>
          <a:p>
            <a:pPr algn="just">
              <a:lnSpc>
                <a:spcPct val="250000"/>
              </a:lnSpc>
            </a:pPr>
            <a:r>
              <a:rPr lang="en-US" altLang="ko-KR" sz="3600" dirty="0"/>
              <a:t>4.</a:t>
            </a:r>
            <a:r>
              <a:rPr lang="ko-KR" altLang="en-US" sz="3600" dirty="0"/>
              <a:t>  기사의 본문에 실린 댓글을 이용한 구독자 특성 분석</a:t>
            </a:r>
            <a:r>
              <a:rPr lang="en-US" altLang="ko-KR" sz="3600" dirty="0"/>
              <a:t>(</a:t>
            </a:r>
            <a:r>
              <a:rPr lang="ko-KR" altLang="en-US" sz="3600" dirty="0"/>
              <a:t>연령</a:t>
            </a:r>
            <a:r>
              <a:rPr lang="en-US" altLang="ko-KR" sz="3600" dirty="0"/>
              <a:t>, </a:t>
            </a:r>
            <a:r>
              <a:rPr lang="ko-KR" altLang="en-US" sz="3600" dirty="0"/>
              <a:t>성별 등</a:t>
            </a:r>
            <a:r>
              <a:rPr lang="en-US" altLang="ko-KR" sz="3600" dirty="0"/>
              <a:t>)</a:t>
            </a:r>
          </a:p>
        </p:txBody>
      </p: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C82264E0-755E-488E-8CAD-8D8E5BFAF511}"/>
              </a:ext>
            </a:extLst>
          </p:cNvPr>
          <p:cNvGrpSpPr/>
          <p:nvPr/>
        </p:nvGrpSpPr>
        <p:grpSpPr>
          <a:xfrm>
            <a:off x="16306800" y="191980"/>
            <a:ext cx="1717964" cy="2378336"/>
            <a:chOff x="12613502" y="2120186"/>
            <a:chExt cx="4176021" cy="6171429"/>
          </a:xfrm>
        </p:grpSpPr>
        <p:pic>
          <p:nvPicPr>
            <p:cNvPr id="12" name="Object 8">
              <a:extLst>
                <a:ext uri="{FF2B5EF4-FFF2-40B4-BE49-F238E27FC236}">
                  <a16:creationId xmlns:a16="http://schemas.microsoft.com/office/drawing/2014/main" id="{3218FE6C-5716-4DD5-99DF-635CE8B91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13502" y="2120186"/>
              <a:ext cx="4176021" cy="6171429"/>
            </a:xfrm>
            <a:prstGeom prst="rect">
              <a:avLst/>
            </a:prstGeom>
          </p:spPr>
        </p:pic>
      </p:grpSp>
      <p:sp>
        <p:nvSpPr>
          <p:cNvPr id="13" name="Object 2">
            <a:extLst>
              <a:ext uri="{FF2B5EF4-FFF2-40B4-BE49-F238E27FC236}">
                <a16:creationId xmlns:a16="http://schemas.microsoft.com/office/drawing/2014/main" id="{6127BF7F-E1C0-4E14-AD36-11B67202B843}"/>
              </a:ext>
            </a:extLst>
          </p:cNvPr>
          <p:cNvSpPr txBox="1"/>
          <p:nvPr/>
        </p:nvSpPr>
        <p:spPr>
          <a:xfrm>
            <a:off x="16656527" y="1185049"/>
            <a:ext cx="1184564" cy="48699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400" dirty="0">
                <a:solidFill>
                  <a:schemeClr val="bg1"/>
                </a:solidFill>
                <a:latin typeface="Bebas Neue" pitchFamily="34" charset="0"/>
                <a:cs typeface="Bebas Neue" pitchFamily="34" charset="0"/>
              </a:rPr>
              <a:t>  결론</a:t>
            </a:r>
            <a:endParaRPr lang="en-US" altLang="ko-KR" sz="2400" dirty="0">
              <a:solidFill>
                <a:schemeClr val="bg1"/>
              </a:solidFill>
              <a:latin typeface="Bebas Neue" pitchFamily="34" charset="0"/>
              <a:cs typeface="Bebas Neue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6BB74B-5322-490F-9768-2CE01E1151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497" y="6235177"/>
            <a:ext cx="14521703" cy="176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2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179762" y="2308129"/>
            <a:ext cx="4177662" cy="6770938"/>
            <a:chOff x="1179762" y="2308129"/>
            <a:chExt cx="4177662" cy="677093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79762" y="2308129"/>
              <a:ext cx="4177662" cy="5608428"/>
              <a:chOff x="1179762" y="2308129"/>
              <a:chExt cx="4177662" cy="560842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179762" y="2308129"/>
                <a:ext cx="4177662" cy="5608428"/>
              </a:xfrm>
              <a:prstGeom prst="rect">
                <a:avLst/>
              </a:prstGeom>
            </p:spPr>
          </p:pic>
        </p:grpSp>
        <p:sp>
          <p:nvSpPr>
            <p:cNvPr id="10" name="Object 10"/>
            <p:cNvSpPr txBox="1"/>
            <p:nvPr/>
          </p:nvSpPr>
          <p:spPr>
            <a:xfrm>
              <a:off x="1624941" y="4028465"/>
              <a:ext cx="2973265" cy="5050602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fontAlgn="base" latinLnBrk="1"/>
              <a:r>
                <a:rPr lang="en-US" altLang="ko-KR" sz="2000" dirty="0">
                  <a:latin typeface="Imprint MT Shadow" panose="04020605060303030202" pitchFamily="82" charset="0"/>
                </a:rPr>
                <a:t>  • </a:t>
              </a:r>
              <a:r>
                <a:rPr lang="ko-KR" altLang="en-US" sz="2000" dirty="0">
                  <a:latin typeface="Imprint MT Shadow" panose="04020605060303030202" pitchFamily="82" charset="0"/>
                </a:rPr>
                <a:t>분석 동기 및 배경 </a:t>
              </a:r>
              <a:endParaRPr lang="en-US" altLang="ko-KR" sz="2000" dirty="0">
                <a:latin typeface="Imprint MT Shadow" panose="04020605060303030202" pitchFamily="82" charset="0"/>
              </a:endParaRPr>
            </a:p>
            <a:p>
              <a:pPr fontAlgn="base" latinLnBrk="1"/>
              <a:endParaRPr lang="ko-KR" altLang="en-US" sz="2000" dirty="0">
                <a:latin typeface="Imprint MT Shadow" panose="04020605060303030202" pitchFamily="82" charset="0"/>
              </a:endParaRPr>
            </a:p>
            <a:p>
              <a:pPr fontAlgn="base" latinLnBrk="1"/>
              <a:r>
                <a:rPr lang="en-US" altLang="ko-KR" sz="2000" dirty="0">
                  <a:latin typeface="Imprint MT Shadow" panose="04020605060303030202" pitchFamily="82" charset="0"/>
                </a:rPr>
                <a:t>  • </a:t>
              </a:r>
              <a:r>
                <a:rPr lang="ko-KR" altLang="en-US" sz="2000" dirty="0">
                  <a:latin typeface="Imprint MT Shadow" panose="04020605060303030202" pitchFamily="82" charset="0"/>
                </a:rPr>
                <a:t>자료 출처 및 성격</a:t>
              </a:r>
            </a:p>
            <a:p>
              <a:pPr fontAlgn="base" latinLnBrk="1"/>
              <a:r>
                <a:rPr lang="en-US" altLang="ko-KR" sz="2000" dirty="0">
                  <a:latin typeface="Imprint MT Shadow" panose="04020605060303030202" pitchFamily="82" charset="0"/>
                </a:rPr>
                <a:t> </a:t>
              </a:r>
            </a:p>
            <a:p>
              <a:pPr fontAlgn="base" latinLnBrk="1"/>
              <a:r>
                <a:rPr lang="en-US" altLang="ko-KR" sz="2000" dirty="0">
                  <a:latin typeface="Imprint MT Shadow" panose="04020605060303030202" pitchFamily="82" charset="0"/>
                </a:rPr>
                <a:t>  • </a:t>
              </a:r>
              <a:r>
                <a:rPr lang="ko-KR" altLang="en-US" sz="2000" dirty="0">
                  <a:latin typeface="Imprint MT Shadow" panose="04020605060303030202" pitchFamily="82" charset="0"/>
                </a:rPr>
                <a:t>분석방향</a:t>
              </a:r>
              <a:endParaRPr lang="en-US" altLang="ko-KR" sz="2000" dirty="0">
                <a:latin typeface="Imprint MT Shadow" panose="04020605060303030202" pitchFamily="82" charset="0"/>
              </a:endParaRPr>
            </a:p>
            <a:p>
              <a:pPr fontAlgn="base" latinLnBrk="1"/>
              <a:endParaRPr lang="en-US" altLang="ko-KR" sz="2000" dirty="0">
                <a:latin typeface="Imprint MT Shadow" panose="04020605060303030202" pitchFamily="82" charset="0"/>
              </a:endParaRPr>
            </a:p>
            <a:p>
              <a:pPr fontAlgn="base" latinLnBrk="1"/>
              <a:r>
                <a:rPr lang="en-US" altLang="ko-KR" sz="2000" dirty="0">
                  <a:latin typeface="Imprint MT Shadow" panose="04020605060303030202" pitchFamily="82" charset="0"/>
                </a:rPr>
                <a:t>  • </a:t>
              </a:r>
              <a:r>
                <a:rPr lang="ko-KR" altLang="en-US" sz="2000" dirty="0">
                  <a:latin typeface="Imprint MT Shadow" panose="04020605060303030202" pitchFamily="82" charset="0"/>
                </a:rPr>
                <a:t>예상결과</a:t>
              </a:r>
            </a:p>
            <a:p>
              <a:pPr algn="ctr"/>
              <a:endParaRPr lang="en-US" dirty="0"/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2032181" y="2826626"/>
              <a:ext cx="1455870" cy="906609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4400" b="1" dirty="0">
                  <a:solidFill>
                    <a:srgbClr val="AFD485"/>
                  </a:solidFill>
                  <a:latin typeface="Bebas Neue" pitchFamily="34" charset="0"/>
                  <a:cs typeface="Bebas Neue" pitchFamily="34" charset="0"/>
                </a:rPr>
                <a:t>서론</a:t>
              </a:r>
              <a:endParaRPr lang="en-US" sz="4400" dirty="0"/>
            </a:p>
          </p:txBody>
        </p:sp>
      </p:grpSp>
      <p:grpSp>
        <p:nvGrpSpPr>
          <p:cNvPr id="1004" name="그룹 1004"/>
          <p:cNvGrpSpPr/>
          <p:nvPr/>
        </p:nvGrpSpPr>
        <p:grpSpPr>
          <a:xfrm>
            <a:off x="5366947" y="2308129"/>
            <a:ext cx="4177662" cy="6671676"/>
            <a:chOff x="5366947" y="2308129"/>
            <a:chExt cx="4177662" cy="667167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366947" y="2308129"/>
              <a:ext cx="4177662" cy="5608428"/>
              <a:chOff x="5366947" y="2308129"/>
              <a:chExt cx="4177662" cy="560842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366947" y="2308129"/>
                <a:ext cx="4177662" cy="560842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672809" y="2826626"/>
              <a:ext cx="2973265" cy="6153179"/>
              <a:chOff x="5672809" y="2826626"/>
              <a:chExt cx="2973265" cy="6153179"/>
            </a:xfrm>
          </p:grpSpPr>
          <p:sp>
            <p:nvSpPr>
              <p:cNvPr id="19" name="Object 19"/>
              <p:cNvSpPr txBox="1"/>
              <p:nvPr/>
            </p:nvSpPr>
            <p:spPr>
              <a:xfrm>
                <a:off x="5672809" y="3604433"/>
                <a:ext cx="2973265" cy="5375372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fontAlgn="base" latinLnBrk="1">
                  <a:lnSpc>
                    <a:spcPct val="150000"/>
                  </a:lnSpc>
                </a:pPr>
                <a:r>
                  <a:rPr lang="en-US" altLang="ko-KR" dirty="0">
                    <a:latin typeface="Imprint MT Shadow" panose="04020605060303030202" pitchFamily="82" charset="0"/>
                  </a:rPr>
                  <a:t>• </a:t>
                </a:r>
                <a:r>
                  <a:rPr lang="ko-KR" altLang="en-US" dirty="0">
                    <a:latin typeface="Imprint MT Shadow" panose="04020605060303030202" pitchFamily="82" charset="0"/>
                  </a:rPr>
                  <a:t>신문사별 </a:t>
                </a:r>
                <a:r>
                  <a:rPr lang="ko-KR" altLang="en-US" dirty="0"/>
                  <a:t>단어 출현 비교</a:t>
                </a:r>
              </a:p>
              <a:p>
                <a:pPr fontAlgn="base" latinLnBrk="1">
                  <a:lnSpc>
                    <a:spcPct val="150000"/>
                  </a:lnSpc>
                </a:pPr>
                <a:r>
                  <a:rPr lang="ko-KR" altLang="en-US" dirty="0"/>
                  <a:t>    </a:t>
                </a:r>
                <a:r>
                  <a:rPr lang="en-US" altLang="ko-KR" dirty="0"/>
                  <a:t>&gt; </a:t>
                </a:r>
                <a:r>
                  <a:rPr lang="ko-KR" altLang="en-US" dirty="0"/>
                  <a:t>일별 비교</a:t>
                </a:r>
              </a:p>
              <a:p>
                <a:pPr fontAlgn="base" latinLnBrk="1"/>
                <a:r>
                  <a:rPr lang="ko-KR" altLang="en-US" dirty="0"/>
                  <a:t>    </a:t>
                </a:r>
                <a:r>
                  <a:rPr lang="en-US" altLang="ko-KR" dirty="0"/>
                  <a:t>&gt; </a:t>
                </a:r>
                <a:r>
                  <a:rPr lang="ko-KR" altLang="en-US" dirty="0"/>
                  <a:t>전체 비교</a:t>
                </a:r>
                <a:endParaRPr lang="en-US" altLang="ko-KR" dirty="0"/>
              </a:p>
              <a:p>
                <a:pPr fontAlgn="base" latinLnBrk="1"/>
                <a:endParaRPr lang="ko-KR" altLang="en-US" dirty="0"/>
              </a:p>
              <a:p>
                <a:pPr fontAlgn="base" latinLnBrk="1">
                  <a:lnSpc>
                    <a:spcPct val="150000"/>
                  </a:lnSpc>
                </a:pPr>
                <a:r>
                  <a:rPr lang="en-US" altLang="ko-KR" dirty="0">
                    <a:latin typeface="Imprint MT Shadow" panose="04020605060303030202" pitchFamily="82" charset="0"/>
                  </a:rPr>
                  <a:t>• </a:t>
                </a:r>
                <a:r>
                  <a:rPr lang="ko-KR" altLang="en-US" dirty="0">
                    <a:latin typeface="Imprint MT Shadow" panose="04020605060303030202" pitchFamily="82" charset="0"/>
                  </a:rPr>
                  <a:t>주요 </a:t>
                </a:r>
                <a:r>
                  <a:rPr lang="ko-KR" altLang="en-US" dirty="0"/>
                  <a:t>선별 단어 비교</a:t>
                </a:r>
              </a:p>
              <a:p>
                <a:pPr fontAlgn="base" latinLnBrk="1">
                  <a:lnSpc>
                    <a:spcPct val="150000"/>
                  </a:lnSpc>
                </a:pPr>
                <a:r>
                  <a:rPr lang="en-US" altLang="ko-KR" dirty="0"/>
                  <a:t>    &gt; </a:t>
                </a:r>
                <a:r>
                  <a:rPr lang="ko-KR" altLang="en-US" dirty="0"/>
                  <a:t>일별 비교 </a:t>
                </a:r>
              </a:p>
              <a:p>
                <a:pPr fontAlgn="base" latinLnBrk="1"/>
                <a:r>
                  <a:rPr lang="ko-KR" altLang="en-US" dirty="0"/>
                  <a:t>    </a:t>
                </a:r>
                <a:r>
                  <a:rPr lang="en-US" altLang="ko-KR" dirty="0"/>
                  <a:t>&gt; </a:t>
                </a:r>
                <a:r>
                  <a:rPr lang="ko-KR" altLang="en-US" dirty="0"/>
                  <a:t>전체 비교</a:t>
                </a:r>
              </a:p>
              <a:p>
                <a:pPr fontAlgn="base" latinLnBrk="1"/>
                <a:endParaRPr lang="en-US" altLang="ko-KR" dirty="0">
                  <a:latin typeface="Imprint MT Shadow" panose="04020605060303030202" pitchFamily="82" charset="0"/>
                </a:endParaRPr>
              </a:p>
              <a:p>
                <a:pPr fontAlgn="base" latinLnBrk="1"/>
                <a:r>
                  <a:rPr lang="en-US" altLang="ko-KR" dirty="0">
                    <a:latin typeface="Imprint MT Shadow" panose="04020605060303030202" pitchFamily="82" charset="0"/>
                  </a:rPr>
                  <a:t>• </a:t>
                </a:r>
                <a:r>
                  <a:rPr lang="ko-KR" altLang="en-US" dirty="0"/>
                  <a:t>연관성 분석</a:t>
                </a:r>
              </a:p>
            </p:txBody>
          </p:sp>
          <p:sp>
            <p:nvSpPr>
              <p:cNvPr id="21" name="Object 21"/>
              <p:cNvSpPr txBox="1"/>
              <p:nvPr/>
            </p:nvSpPr>
            <p:spPr>
              <a:xfrm>
                <a:off x="6255880" y="2826626"/>
                <a:ext cx="1455870" cy="891447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ko-KR" altLang="en-US" sz="4400" b="1" dirty="0">
                    <a:solidFill>
                      <a:srgbClr val="7DB249"/>
                    </a:solidFill>
                    <a:latin typeface="Bebas Neue" pitchFamily="34" charset="0"/>
                  </a:rPr>
                  <a:t>본론</a:t>
                </a:r>
                <a:endParaRPr lang="en-US" sz="4400" dirty="0"/>
              </a:p>
            </p:txBody>
          </p:sp>
        </p:grpSp>
      </p:grpSp>
      <p:grpSp>
        <p:nvGrpSpPr>
          <p:cNvPr id="1007" name="그룹 1007"/>
          <p:cNvGrpSpPr/>
          <p:nvPr/>
        </p:nvGrpSpPr>
        <p:grpSpPr>
          <a:xfrm>
            <a:off x="13844562" y="2308129"/>
            <a:ext cx="3298485" cy="5644198"/>
            <a:chOff x="13844562" y="2308129"/>
            <a:chExt cx="3298485" cy="564419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3844562" y="2308129"/>
              <a:ext cx="3298485" cy="5608428"/>
              <a:chOff x="13844562" y="2308129"/>
              <a:chExt cx="3298485" cy="560842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844562" y="2308129"/>
                <a:ext cx="3298485" cy="5608428"/>
              </a:xfrm>
              <a:prstGeom prst="rect">
                <a:avLst/>
              </a:prstGeom>
            </p:spPr>
          </p:pic>
        </p:grpSp>
        <p:sp>
          <p:nvSpPr>
            <p:cNvPr id="31" name="Object 31"/>
            <p:cNvSpPr txBox="1"/>
            <p:nvPr/>
          </p:nvSpPr>
          <p:spPr>
            <a:xfrm>
              <a:off x="14781118" y="4028465"/>
              <a:ext cx="1455870" cy="3923862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endParaRPr lang="en-US" sz="4000" b="1" dirty="0">
                <a:solidFill>
                  <a:srgbClr val="787878"/>
                </a:solidFill>
                <a:latin typeface="Bebas Neue" pitchFamily="34" charset="0"/>
                <a:cs typeface="Bebas Neue" pitchFamily="34" charset="0"/>
              </a:endParaRPr>
            </a:p>
            <a:p>
              <a:pPr algn="ctr"/>
              <a:r>
                <a:rPr lang="en-US" sz="4000" b="1" dirty="0">
                  <a:solidFill>
                    <a:srgbClr val="787878"/>
                  </a:solidFill>
                  <a:latin typeface="Bebas Neue" pitchFamily="34" charset="0"/>
                  <a:cs typeface="Bebas Neue" pitchFamily="34" charset="0"/>
                </a:rPr>
                <a:t>Q&amp;A</a:t>
              </a:r>
              <a:endParaRPr lang="en-US" sz="4000" dirty="0"/>
            </a:p>
          </p:txBody>
        </p:sp>
      </p:grpSp>
      <p:grpSp>
        <p:nvGrpSpPr>
          <p:cNvPr id="1010" name="그룹 1010"/>
          <p:cNvGrpSpPr/>
          <p:nvPr/>
        </p:nvGrpSpPr>
        <p:grpSpPr>
          <a:xfrm>
            <a:off x="9563656" y="2292967"/>
            <a:ext cx="4177662" cy="6850163"/>
            <a:chOff x="9563656" y="2292967"/>
            <a:chExt cx="4177662" cy="6850163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9563656" y="2292967"/>
              <a:ext cx="4177662" cy="5608428"/>
              <a:chOff x="9563656" y="2292967"/>
              <a:chExt cx="4177662" cy="560842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563656" y="2292967"/>
                <a:ext cx="4177662" cy="560842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0165854" y="2826626"/>
              <a:ext cx="2973265" cy="6316504"/>
              <a:chOff x="10165854" y="2826626"/>
              <a:chExt cx="2973265" cy="6316504"/>
            </a:xfrm>
          </p:grpSpPr>
          <p:sp>
            <p:nvSpPr>
              <p:cNvPr id="39" name="Object 39"/>
              <p:cNvSpPr txBox="1"/>
              <p:nvPr/>
            </p:nvSpPr>
            <p:spPr>
              <a:xfrm>
                <a:off x="10165854" y="4092528"/>
                <a:ext cx="2973265" cy="5050602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fontAlgn="base" latinLnBrk="1"/>
                <a:r>
                  <a:rPr lang="en-US" altLang="ko-KR" sz="2000" dirty="0">
                    <a:latin typeface="Imprint MT Shadow" panose="04020605060303030202" pitchFamily="82" charset="0"/>
                  </a:rPr>
                  <a:t>• </a:t>
                </a:r>
                <a:r>
                  <a:rPr lang="ko-KR" altLang="en-US" sz="2000" dirty="0"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예상결과 확인</a:t>
                </a:r>
                <a:endParaRPr lang="en-US" altLang="ko-KR" sz="2000" dirty="0"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  <a:p>
                <a:pPr fontAlgn="base" latinLnBrk="1"/>
                <a:endParaRPr lang="ko-KR" altLang="en-US" sz="2000" dirty="0"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  <a:p>
                <a:pPr fontAlgn="base" latinLnBrk="1"/>
                <a:r>
                  <a:rPr lang="en-US" altLang="ko-KR" sz="2000" dirty="0">
                    <a:latin typeface="Imprint MT Shadow" panose="04020605060303030202" pitchFamily="82" charset="0"/>
                  </a:rPr>
                  <a:t>• </a:t>
                </a:r>
                <a:r>
                  <a:rPr lang="ko-KR" altLang="en-US" sz="2000" dirty="0"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한계점 및 시사점</a:t>
                </a:r>
              </a:p>
              <a:p>
                <a:pPr fontAlgn="base" latinLnBrk="1"/>
                <a:endParaRPr lang="en-US" altLang="ko-KR" sz="2000" dirty="0">
                  <a:latin typeface="Imprint MT Shadow" panose="04020605060303030202" pitchFamily="82" charset="0"/>
                </a:endParaRPr>
              </a:p>
              <a:p>
                <a:pPr fontAlgn="base" latinLnBrk="1"/>
                <a:r>
                  <a:rPr lang="en-US" altLang="ko-KR" sz="2000" dirty="0">
                    <a:latin typeface="Imprint MT Shadow" panose="04020605060303030202" pitchFamily="82" charset="0"/>
                  </a:rPr>
                  <a:t>• </a:t>
                </a:r>
                <a:r>
                  <a:rPr lang="ko-KR" altLang="en-US" sz="2000" dirty="0"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추가분석 방향</a:t>
                </a:r>
                <a:endParaRPr lang="en-US" altLang="ko-KR" sz="2000" dirty="0"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  <a:p>
                <a:pPr fontAlgn="base" latinLnBrk="1"/>
                <a:endParaRPr lang="ko-KR" altLang="en-US" sz="2000" dirty="0"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  <a:p>
                <a:pPr fontAlgn="base" latinLnBrk="1"/>
                <a:r>
                  <a:rPr lang="en-US" altLang="ko-KR" sz="2000" dirty="0">
                    <a:latin typeface="Imprint MT Shadow" panose="04020605060303030202" pitchFamily="82" charset="0"/>
                  </a:rPr>
                  <a:t>• </a:t>
                </a:r>
                <a:r>
                  <a:rPr lang="ko-KR" altLang="en-US" sz="2000" dirty="0"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분석 간 </a:t>
                </a:r>
                <a:r>
                  <a:rPr lang="ko-KR" altLang="en-US" sz="2000" dirty="0" err="1"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느낀점</a:t>
                </a:r>
                <a:endParaRPr lang="ko-KR" altLang="en-US" sz="2000" dirty="0"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41" name="Object 41"/>
              <p:cNvSpPr txBox="1"/>
              <p:nvPr/>
            </p:nvSpPr>
            <p:spPr>
              <a:xfrm>
                <a:off x="10465916" y="2826626"/>
                <a:ext cx="1455870" cy="891447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ko-KR" altLang="en-US" sz="4400" b="1" dirty="0">
                    <a:solidFill>
                      <a:srgbClr val="2FA599"/>
                    </a:solidFill>
                    <a:latin typeface="Bebas Neue" pitchFamily="34" charset="0"/>
                  </a:rPr>
                  <a:t>결론</a:t>
                </a:r>
                <a:endParaRPr lang="en-US" sz="4400" dirty="0"/>
              </a:p>
            </p:txBody>
          </p:sp>
        </p:grpSp>
      </p:grpSp>
      <p:sp>
        <p:nvSpPr>
          <p:cNvPr id="44" name="Object 44"/>
          <p:cNvSpPr txBox="1"/>
          <p:nvPr/>
        </p:nvSpPr>
        <p:spPr>
          <a:xfrm>
            <a:off x="4514286" y="1307195"/>
            <a:ext cx="7714286" cy="54855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endParaRPr lang="en-US" dirty="0"/>
          </a:p>
        </p:txBody>
      </p:sp>
      <p:grpSp>
        <p:nvGrpSpPr>
          <p:cNvPr id="1014" name="그룹 1014"/>
          <p:cNvGrpSpPr/>
          <p:nvPr/>
        </p:nvGrpSpPr>
        <p:grpSpPr>
          <a:xfrm>
            <a:off x="15217910" y="9139666"/>
            <a:ext cx="2030899" cy="84224"/>
            <a:chOff x="15217910" y="9139666"/>
            <a:chExt cx="2030899" cy="8422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17910" y="9139666"/>
              <a:ext cx="2030899" cy="84224"/>
            </a:xfrm>
            <a:prstGeom prst="rect">
              <a:avLst/>
            </a:prstGeom>
          </p:spPr>
        </p:pic>
      </p:grpSp>
      <p:sp>
        <p:nvSpPr>
          <p:cNvPr id="37" name="Object 2">
            <a:extLst>
              <a:ext uri="{FF2B5EF4-FFF2-40B4-BE49-F238E27FC236}">
                <a16:creationId xmlns:a16="http://schemas.microsoft.com/office/drawing/2014/main" id="{1A9807CA-D116-4061-B024-1278D7B21582}"/>
              </a:ext>
            </a:extLst>
          </p:cNvPr>
          <p:cNvSpPr txBox="1"/>
          <p:nvPr/>
        </p:nvSpPr>
        <p:spPr>
          <a:xfrm>
            <a:off x="6372656" y="246902"/>
            <a:ext cx="8817545" cy="182852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700" dirty="0">
                <a:solidFill>
                  <a:srgbClr val="AFD485"/>
                </a:solidFill>
                <a:latin typeface="Bebas Neue" pitchFamily="34" charset="0"/>
                <a:cs typeface="Bebas Neue" pitchFamily="34" charset="0"/>
              </a:rPr>
              <a:t>contents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A61915-7E05-4C6F-AFCD-6B43305EE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53600" cy="1026988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F68125D-4D4A-4D49-8AA4-CAE706EFFEEF}"/>
              </a:ext>
            </a:extLst>
          </p:cNvPr>
          <p:cNvSpPr/>
          <p:nvPr/>
        </p:nvSpPr>
        <p:spPr>
          <a:xfrm>
            <a:off x="9448800" y="2324100"/>
            <a:ext cx="9144000" cy="36317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en-US" altLang="ko-KR" sz="11500" b="1" dirty="0">
              <a:solidFill>
                <a:srgbClr val="787878"/>
              </a:solidFill>
              <a:latin typeface="Bebas Neue" pitchFamily="34" charset="0"/>
              <a:cs typeface="Bebas Neue" pitchFamily="34" charset="0"/>
            </a:endParaRPr>
          </a:p>
          <a:p>
            <a:pPr algn="ctr"/>
            <a:r>
              <a:rPr lang="en-US" altLang="ko-KR" sz="11500" b="1" dirty="0">
                <a:solidFill>
                  <a:srgbClr val="787878"/>
                </a:solidFill>
                <a:latin typeface="Bebas Neue" pitchFamily="34" charset="0"/>
                <a:cs typeface="Bebas Neue" pitchFamily="34" charset="0"/>
              </a:rPr>
              <a:t>Q&amp;A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3858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4176639" y="5975720"/>
            <a:ext cx="605315" cy="589897"/>
            <a:chOff x="4176639" y="5975720"/>
            <a:chExt cx="605315" cy="58989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76639" y="5975720"/>
              <a:ext cx="605315" cy="5898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106812" y="6967053"/>
            <a:ext cx="620706" cy="580999"/>
            <a:chOff x="3106812" y="6967053"/>
            <a:chExt cx="620706" cy="58099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06812" y="6967053"/>
              <a:ext cx="620706" cy="58099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F5D0550-791C-4319-9CDA-8A5A21162D56}"/>
              </a:ext>
            </a:extLst>
          </p:cNvPr>
          <p:cNvSpPr txBox="1"/>
          <p:nvPr/>
        </p:nvSpPr>
        <p:spPr>
          <a:xfrm>
            <a:off x="246055" y="114367"/>
            <a:ext cx="14401800" cy="1838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>
              <a:lnSpc>
                <a:spcPct val="150000"/>
              </a:lnSpc>
            </a:pPr>
            <a:r>
              <a:rPr lang="en-US" altLang="ko-KR" sz="4000" dirty="0">
                <a:latin typeface="Imprint MT Shadow" panose="04020605060303030202" pitchFamily="82" charset="0"/>
              </a:rPr>
              <a:t>• </a:t>
            </a:r>
            <a:r>
              <a:rPr lang="ko-KR" altLang="en-US" sz="4000" dirty="0">
                <a:latin typeface="Imprint MT Shadow" panose="04020605060303030202" pitchFamily="82" charset="0"/>
              </a:rPr>
              <a:t>신문사별 </a:t>
            </a:r>
            <a:r>
              <a:rPr lang="ko-KR" altLang="en-US" sz="4000" dirty="0"/>
              <a:t>단어 출현 비교</a:t>
            </a:r>
          </a:p>
          <a:p>
            <a:pPr fontAlgn="base" latinLnBrk="1">
              <a:lnSpc>
                <a:spcPct val="150000"/>
              </a:lnSpc>
            </a:pPr>
            <a:r>
              <a:rPr lang="ko-KR" altLang="en-US" sz="4000" dirty="0"/>
              <a:t>    </a:t>
            </a:r>
            <a:r>
              <a:rPr lang="en-US" altLang="ko-KR" sz="4000" dirty="0"/>
              <a:t>&gt;  </a:t>
            </a:r>
            <a:r>
              <a:rPr lang="ko-KR" altLang="en-US" sz="4000" dirty="0"/>
              <a:t>일별 비교  </a:t>
            </a:r>
          </a:p>
        </p:txBody>
      </p:sp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4DFAE74B-0463-4FFA-BC83-294C657EADE1}"/>
              </a:ext>
            </a:extLst>
          </p:cNvPr>
          <p:cNvGrpSpPr/>
          <p:nvPr/>
        </p:nvGrpSpPr>
        <p:grpSpPr>
          <a:xfrm>
            <a:off x="15579709" y="269017"/>
            <a:ext cx="2267936" cy="3367861"/>
            <a:chOff x="12613502" y="2120186"/>
            <a:chExt cx="4176021" cy="6171429"/>
          </a:xfrm>
        </p:grpSpPr>
        <p:pic>
          <p:nvPicPr>
            <p:cNvPr id="16" name="Object 8">
              <a:extLst>
                <a:ext uri="{FF2B5EF4-FFF2-40B4-BE49-F238E27FC236}">
                  <a16:creationId xmlns:a16="http://schemas.microsoft.com/office/drawing/2014/main" id="{DE79DDDA-25E5-45B6-8B2E-092C789C1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13502" y="2120186"/>
              <a:ext cx="4176021" cy="6171429"/>
            </a:xfrm>
            <a:prstGeom prst="rect">
              <a:avLst/>
            </a:prstGeom>
          </p:spPr>
        </p:pic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50FBCFBD-7899-4554-9BAF-5184B7844E8C}"/>
              </a:ext>
            </a:extLst>
          </p:cNvPr>
          <p:cNvSpPr txBox="1"/>
          <p:nvPr/>
        </p:nvSpPr>
        <p:spPr>
          <a:xfrm>
            <a:off x="16233359" y="1081308"/>
            <a:ext cx="1184564" cy="48699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chemeClr val="bg1"/>
                </a:solidFill>
                <a:latin typeface="Bebas Neue" pitchFamily="34" charset="0"/>
                <a:cs typeface="Bebas Neue" pitchFamily="34" charset="0"/>
              </a:rPr>
              <a:t>본론</a:t>
            </a:r>
            <a:endParaRPr lang="en-US" altLang="ko-KR" sz="2800" dirty="0">
              <a:solidFill>
                <a:schemeClr val="bg1"/>
              </a:solidFill>
              <a:latin typeface="Bebas Neue" pitchFamily="34" charset="0"/>
              <a:cs typeface="Bebas Neue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926F1D-EA96-42DA-9908-857068823968}"/>
              </a:ext>
            </a:extLst>
          </p:cNvPr>
          <p:cNvSpPr/>
          <p:nvPr/>
        </p:nvSpPr>
        <p:spPr>
          <a:xfrm>
            <a:off x="1030806" y="1568306"/>
            <a:ext cx="9144000" cy="74335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base" latinLnBrk="1">
              <a:lnSpc>
                <a:spcPct val="160000"/>
              </a:lnSpc>
            </a:pPr>
            <a:endParaRPr lang="ko-KR" altLang="en-US" b="1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 latinLnBrk="1">
              <a:lnSpc>
                <a:spcPct val="200000"/>
              </a:lnSpc>
            </a:pPr>
            <a:r>
              <a:rPr lang="en-US" altLang="ko-KR" sz="24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&lt;4/16&gt;</a:t>
            </a: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 latinLnBrk="1">
              <a:lnSpc>
                <a:spcPct val="200000"/>
              </a:lnSpc>
            </a:pP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조선일보 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: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구조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침몰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세월호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여객선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학생</a:t>
            </a: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 latinLnBrk="1">
              <a:lnSpc>
                <a:spcPct val="200000"/>
              </a:lnSpc>
            </a:pP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한겨레 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: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구조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침몰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세월호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여객선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학생</a:t>
            </a:r>
            <a:endParaRPr lang="en-US" altLang="ko-KR" sz="2000" kern="0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algn="just" fontAlgn="base" latinLnBrk="1">
              <a:lnSpc>
                <a:spcPct val="200000"/>
              </a:lnSpc>
            </a:pP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 latinLnBrk="1">
              <a:lnSpc>
                <a:spcPct val="200000"/>
              </a:lnSpc>
            </a:pPr>
            <a:r>
              <a:rPr lang="en-US" altLang="ko-KR" sz="24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&lt;4/17&gt;</a:t>
            </a: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 latinLnBrk="1">
              <a:lnSpc>
                <a:spcPct val="200000"/>
              </a:lnSpc>
            </a:pP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조선일보 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: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진도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침몰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세월호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여객선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구조</a:t>
            </a: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 latinLnBrk="1">
              <a:lnSpc>
                <a:spcPct val="200000"/>
              </a:lnSpc>
            </a:pP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한겨레 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: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세월호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구조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침몰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진도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상황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선장</a:t>
            </a:r>
            <a:endParaRPr lang="en-US" altLang="ko-KR" sz="2000" kern="0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algn="just" fontAlgn="base" latinLnBrk="1">
              <a:lnSpc>
                <a:spcPct val="200000"/>
              </a:lnSpc>
            </a:pP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 latinLnBrk="1">
              <a:lnSpc>
                <a:spcPct val="200000"/>
              </a:lnSpc>
            </a:pPr>
            <a:r>
              <a:rPr lang="en-US" altLang="ko-KR" sz="24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&lt;4/18&gt;</a:t>
            </a: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 latinLnBrk="1">
              <a:lnSpc>
                <a:spcPct val="200000"/>
              </a:lnSpc>
            </a:pP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조선일보 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: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세월호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구조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침몰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진도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상황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선장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인터뷰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사고</a:t>
            </a: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 latinLnBrk="1">
              <a:lnSpc>
                <a:spcPct val="200000"/>
              </a:lnSpc>
            </a:pP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한겨레 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: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세월호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구조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침몰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상황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선장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확인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선체</a:t>
            </a: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CA37C50-3CC2-4E38-8D4D-F0A90F9AE1E9}"/>
              </a:ext>
            </a:extLst>
          </p:cNvPr>
          <p:cNvSpPr/>
          <p:nvPr/>
        </p:nvSpPr>
        <p:spPr>
          <a:xfrm>
            <a:off x="8534400" y="1081308"/>
            <a:ext cx="9144000" cy="540975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base" latinLnBrk="1">
              <a:lnSpc>
                <a:spcPct val="200000"/>
              </a:lnSpc>
            </a:pPr>
            <a:endParaRPr lang="ko-KR" altLang="en-US" sz="2400" b="1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 latinLnBrk="1">
              <a:lnSpc>
                <a:spcPct val="200000"/>
              </a:lnSpc>
            </a:pPr>
            <a:r>
              <a:rPr lang="en-US" altLang="ko-KR" sz="24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&lt;4/19&gt;</a:t>
            </a: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 latinLnBrk="1">
              <a:lnSpc>
                <a:spcPct val="200000"/>
              </a:lnSpc>
            </a:pP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조선일보 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: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세월호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구조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침몰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대표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실종자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선박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작업</a:t>
            </a: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 latinLnBrk="1">
              <a:lnSpc>
                <a:spcPct val="200000"/>
              </a:lnSpc>
            </a:pP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한겨레 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: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세월호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수색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수사본부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설치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확인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항해사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000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변침</a:t>
            </a: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 latinLnBrk="1">
              <a:lnSpc>
                <a:spcPct val="200000"/>
              </a:lnSpc>
            </a:pPr>
            <a:endParaRPr lang="en-US" altLang="ko-KR" sz="2400" b="1" kern="0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algn="just" fontAlgn="base" latinLnBrk="1">
              <a:lnSpc>
                <a:spcPct val="200000"/>
              </a:lnSpc>
            </a:pPr>
            <a:r>
              <a:rPr lang="en-US" altLang="ko-KR" sz="24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&lt;4/20&gt;</a:t>
            </a: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 latinLnBrk="1">
              <a:lnSpc>
                <a:spcPct val="200000"/>
              </a:lnSpc>
            </a:pP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조선일보 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: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세월호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구조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침몰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기부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교신</a:t>
            </a: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 latinLnBrk="1">
              <a:lnSpc>
                <a:spcPct val="200000"/>
              </a:lnSpc>
            </a:pP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한겨레 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: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세월호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관제센터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재난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정부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참사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경찰</a:t>
            </a: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0470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002">
            <a:extLst>
              <a:ext uri="{FF2B5EF4-FFF2-40B4-BE49-F238E27FC236}">
                <a16:creationId xmlns:a16="http://schemas.microsoft.com/office/drawing/2014/main" id="{E537F848-7148-4DBE-8E1D-C55A4DE4584F}"/>
              </a:ext>
            </a:extLst>
          </p:cNvPr>
          <p:cNvGrpSpPr/>
          <p:nvPr/>
        </p:nvGrpSpPr>
        <p:grpSpPr>
          <a:xfrm>
            <a:off x="15579709" y="269017"/>
            <a:ext cx="2267936" cy="3367861"/>
            <a:chOff x="12613502" y="2120186"/>
            <a:chExt cx="4176021" cy="6171429"/>
          </a:xfrm>
        </p:grpSpPr>
        <p:pic>
          <p:nvPicPr>
            <p:cNvPr id="18" name="Object 8">
              <a:extLst>
                <a:ext uri="{FF2B5EF4-FFF2-40B4-BE49-F238E27FC236}">
                  <a16:creationId xmlns:a16="http://schemas.microsoft.com/office/drawing/2014/main" id="{66C1BBB3-3FFE-443D-8F77-4ABAB4E7C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13502" y="2120186"/>
              <a:ext cx="4176021" cy="6171429"/>
            </a:xfrm>
            <a:prstGeom prst="rect">
              <a:avLst/>
            </a:prstGeom>
          </p:spPr>
        </p:pic>
      </p:grpSp>
      <p:sp>
        <p:nvSpPr>
          <p:cNvPr id="2" name="Object 2"/>
          <p:cNvSpPr txBox="1"/>
          <p:nvPr/>
        </p:nvSpPr>
        <p:spPr>
          <a:xfrm>
            <a:off x="16233359" y="419100"/>
            <a:ext cx="1184564" cy="48699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chemeClr val="bg1"/>
                </a:solidFill>
                <a:latin typeface="Bebas Neue" pitchFamily="34" charset="0"/>
                <a:cs typeface="Bebas Neue" pitchFamily="34" charset="0"/>
              </a:rPr>
              <a:t>서론</a:t>
            </a:r>
            <a:endParaRPr lang="en-US" altLang="ko-KR" sz="2800" dirty="0">
              <a:solidFill>
                <a:schemeClr val="bg1"/>
              </a:solidFill>
              <a:latin typeface="Bebas Neue" pitchFamily="34" charset="0"/>
              <a:cs typeface="Bebas Neue" pitchFamily="34" charset="0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4243404" y="4461621"/>
            <a:ext cx="624263" cy="705478"/>
            <a:chOff x="4243404" y="4461621"/>
            <a:chExt cx="624263" cy="70547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43404" y="4461621"/>
              <a:ext cx="624263" cy="7054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76639" y="5975720"/>
            <a:ext cx="605315" cy="589897"/>
            <a:chOff x="4176639" y="5975720"/>
            <a:chExt cx="605315" cy="58989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76639" y="5975720"/>
              <a:ext cx="605315" cy="5898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106812" y="6967053"/>
            <a:ext cx="620706" cy="580999"/>
            <a:chOff x="3106812" y="6967053"/>
            <a:chExt cx="620706" cy="58099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06812" y="6967053"/>
              <a:ext cx="620706" cy="58099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981200" y="7838446"/>
            <a:ext cx="14140704" cy="275134"/>
            <a:chOff x="4998069" y="3855779"/>
            <a:chExt cx="10268868" cy="6321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98069" y="3855779"/>
              <a:ext cx="10268868" cy="6321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217910" y="9139666"/>
            <a:ext cx="2030899" cy="84224"/>
            <a:chOff x="15217910" y="9139666"/>
            <a:chExt cx="2030899" cy="8422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17910" y="9139666"/>
              <a:ext cx="2030899" cy="8422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F5D0550-791C-4319-9CDA-8A5A21162D56}"/>
              </a:ext>
            </a:extLst>
          </p:cNvPr>
          <p:cNvSpPr txBox="1"/>
          <p:nvPr/>
        </p:nvSpPr>
        <p:spPr>
          <a:xfrm>
            <a:off x="3868067" y="1550988"/>
            <a:ext cx="100072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>
                <a:solidFill>
                  <a:srgbClr val="AFD485"/>
                </a:solidFill>
                <a:latin typeface="Bebas Neue" pitchFamily="34" charset="0"/>
                <a:cs typeface="Bebas Neue" pitchFamily="34" charset="0"/>
              </a:rPr>
              <a:t>분석 동기 및 배경</a:t>
            </a:r>
            <a:endParaRPr lang="ko-KR" altLang="en-US" dirty="0"/>
          </a:p>
        </p:txBody>
      </p:sp>
      <p:sp>
        <p:nvSpPr>
          <p:cNvPr id="35" name="Object 4">
            <a:extLst>
              <a:ext uri="{FF2B5EF4-FFF2-40B4-BE49-F238E27FC236}">
                <a16:creationId xmlns:a16="http://schemas.microsoft.com/office/drawing/2014/main" id="{FFF001F4-5357-4A1C-BAC8-914D1BB36F24}"/>
              </a:ext>
            </a:extLst>
          </p:cNvPr>
          <p:cNvSpPr txBox="1"/>
          <p:nvPr/>
        </p:nvSpPr>
        <p:spPr>
          <a:xfrm>
            <a:off x="1937497" y="3769646"/>
            <a:ext cx="13868400" cy="15696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ct val="150000"/>
              </a:lnSpc>
            </a:pPr>
            <a:r>
              <a:rPr lang="ko-KR" altLang="en-US" sz="4000" dirty="0"/>
              <a:t>전산통계 강의 내용 응용</a:t>
            </a:r>
            <a:r>
              <a:rPr lang="en-US" altLang="ko-KR" sz="4000" dirty="0"/>
              <a:t> </a:t>
            </a:r>
            <a:r>
              <a:rPr lang="en-US" altLang="ko-KR" sz="3200" dirty="0"/>
              <a:t>(Web crawling, Scraping, Parsing, Visualization</a:t>
            </a:r>
            <a:r>
              <a:rPr lang="en-US" altLang="ko-KR" sz="4000" dirty="0"/>
              <a:t>)</a:t>
            </a:r>
          </a:p>
          <a:p>
            <a:pPr algn="just">
              <a:lnSpc>
                <a:spcPct val="150000"/>
              </a:lnSpc>
            </a:pPr>
            <a:r>
              <a:rPr lang="ko-KR" altLang="en-US" sz="4000" dirty="0"/>
              <a:t>진보 </a:t>
            </a:r>
            <a:r>
              <a:rPr lang="en-US" altLang="ko-KR" sz="4000" dirty="0"/>
              <a:t>: </a:t>
            </a:r>
            <a:r>
              <a:rPr lang="ko-KR" altLang="en-US" sz="4000" dirty="0"/>
              <a:t>한겨레</a:t>
            </a:r>
            <a:endParaRPr lang="en-US" altLang="ko-KR" sz="4000" dirty="0"/>
          </a:p>
          <a:p>
            <a:pPr algn="just">
              <a:lnSpc>
                <a:spcPct val="150000"/>
              </a:lnSpc>
            </a:pPr>
            <a:r>
              <a:rPr lang="ko-KR" altLang="en-US" sz="4000" dirty="0"/>
              <a:t>보수 </a:t>
            </a:r>
            <a:r>
              <a:rPr lang="en-US" altLang="ko-KR" sz="4000" dirty="0"/>
              <a:t>: </a:t>
            </a:r>
            <a:r>
              <a:rPr lang="ko-KR" altLang="en-US" sz="4000" dirty="0"/>
              <a:t>조선일보</a:t>
            </a:r>
            <a:endParaRPr lang="en-US" altLang="ko-KR" sz="4000" dirty="0"/>
          </a:p>
          <a:p>
            <a:pPr algn="just">
              <a:lnSpc>
                <a:spcPct val="150000"/>
              </a:lnSpc>
            </a:pPr>
            <a:r>
              <a:rPr lang="ko-KR" altLang="en-US" sz="4000" dirty="0"/>
              <a:t>신문사 별 세월호 기사 보도 특성 비교 </a:t>
            </a:r>
            <a:endParaRPr lang="en-US" altLang="ko-KR" sz="4000" dirty="0"/>
          </a:p>
          <a:p>
            <a:pPr algn="just">
              <a:lnSpc>
                <a:spcPct val="150000"/>
              </a:lnSpc>
            </a:pPr>
            <a:r>
              <a:rPr lang="en-US" altLang="ko-KR" sz="4000" dirty="0"/>
              <a:t> </a:t>
            </a:r>
          </a:p>
          <a:p>
            <a:pPr algn="just">
              <a:lnSpc>
                <a:spcPct val="150000"/>
              </a:lnSpc>
            </a:pPr>
            <a:endParaRPr lang="en-US" sz="4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1801345" y="7548052"/>
            <a:ext cx="14140704" cy="275134"/>
            <a:chOff x="4998069" y="3855779"/>
            <a:chExt cx="10268868" cy="6321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98069" y="3855779"/>
              <a:ext cx="10268868" cy="6321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217910" y="9139666"/>
            <a:ext cx="2030899" cy="84224"/>
            <a:chOff x="15217910" y="9139666"/>
            <a:chExt cx="2030899" cy="8422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17910" y="9139666"/>
              <a:ext cx="2030899" cy="8422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F5D0550-791C-4319-9CDA-8A5A21162D56}"/>
              </a:ext>
            </a:extLst>
          </p:cNvPr>
          <p:cNvSpPr txBox="1"/>
          <p:nvPr/>
        </p:nvSpPr>
        <p:spPr>
          <a:xfrm>
            <a:off x="3868067" y="1550988"/>
            <a:ext cx="100072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>
                <a:solidFill>
                  <a:srgbClr val="AFD485"/>
                </a:solidFill>
                <a:latin typeface="Bebas Neue" pitchFamily="34" charset="0"/>
                <a:cs typeface="Bebas Neue" pitchFamily="34" charset="0"/>
              </a:rPr>
              <a:t>자료 출처 및 성격</a:t>
            </a:r>
            <a:endParaRPr lang="ko-KR" altLang="en-US" dirty="0"/>
          </a:p>
        </p:txBody>
      </p:sp>
      <p:sp>
        <p:nvSpPr>
          <p:cNvPr id="35" name="Object 4">
            <a:extLst>
              <a:ext uri="{FF2B5EF4-FFF2-40B4-BE49-F238E27FC236}">
                <a16:creationId xmlns:a16="http://schemas.microsoft.com/office/drawing/2014/main" id="{FFF001F4-5357-4A1C-BAC8-914D1BB36F24}"/>
              </a:ext>
            </a:extLst>
          </p:cNvPr>
          <p:cNvSpPr txBox="1"/>
          <p:nvPr/>
        </p:nvSpPr>
        <p:spPr>
          <a:xfrm>
            <a:off x="1937497" y="4342891"/>
            <a:ext cx="13868400" cy="277543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ct val="150000"/>
              </a:lnSpc>
            </a:pPr>
            <a:r>
              <a:rPr lang="ko-KR" altLang="en-US" sz="4000" dirty="0">
                <a:solidFill>
                  <a:srgbClr val="2D3136"/>
                </a:solidFill>
                <a:latin typeface="나눔스퀘어 ExtraBold" pitchFamily="34" charset="0"/>
                <a:cs typeface="나눔스퀘어 ExtraBold" pitchFamily="34" charset="0"/>
              </a:rPr>
              <a:t>기간 </a:t>
            </a:r>
            <a:r>
              <a:rPr lang="en-US" altLang="ko-KR" sz="4000" dirty="0">
                <a:solidFill>
                  <a:srgbClr val="2D3136"/>
                </a:solidFill>
                <a:latin typeface="나눔스퀘어 ExtraBold" pitchFamily="34" charset="0"/>
                <a:cs typeface="나눔스퀘어 ExtraBold" pitchFamily="34" charset="0"/>
              </a:rPr>
              <a:t>: 2014</a:t>
            </a:r>
            <a:r>
              <a:rPr lang="ko-KR" altLang="en-US" sz="4000" dirty="0">
                <a:solidFill>
                  <a:srgbClr val="2D3136"/>
                </a:solidFill>
                <a:latin typeface="나눔스퀘어 ExtraBold" pitchFamily="34" charset="0"/>
                <a:cs typeface="나눔스퀘어 ExtraBold" pitchFamily="34" charset="0"/>
              </a:rPr>
              <a:t>년 </a:t>
            </a:r>
            <a:r>
              <a:rPr lang="en-US" altLang="ko-KR" sz="4000" dirty="0">
                <a:solidFill>
                  <a:srgbClr val="2D3136"/>
                </a:solidFill>
                <a:latin typeface="나눔스퀘어 ExtraBold" pitchFamily="34" charset="0"/>
                <a:cs typeface="나눔스퀘어 ExtraBold" pitchFamily="34" charset="0"/>
              </a:rPr>
              <a:t>4</a:t>
            </a:r>
            <a:r>
              <a:rPr lang="ko-KR" altLang="en-US" sz="4000" dirty="0">
                <a:solidFill>
                  <a:srgbClr val="2D3136"/>
                </a:solidFill>
                <a:latin typeface="나눔스퀘어 ExtraBold" pitchFamily="34" charset="0"/>
                <a:cs typeface="나눔스퀘어 ExtraBold" pitchFamily="34" charset="0"/>
              </a:rPr>
              <a:t>월 </a:t>
            </a:r>
            <a:r>
              <a:rPr lang="en-US" altLang="ko-KR" sz="4000" dirty="0">
                <a:solidFill>
                  <a:srgbClr val="2D3136"/>
                </a:solidFill>
                <a:latin typeface="나눔스퀘어 ExtraBold" pitchFamily="34" charset="0"/>
                <a:cs typeface="나눔스퀘어 ExtraBold" pitchFamily="34" charset="0"/>
              </a:rPr>
              <a:t>16</a:t>
            </a:r>
            <a:r>
              <a:rPr lang="ko-KR" altLang="en-US" sz="4000" dirty="0">
                <a:solidFill>
                  <a:srgbClr val="2D3136"/>
                </a:solidFill>
                <a:latin typeface="나눔스퀘어 ExtraBold" pitchFamily="34" charset="0"/>
                <a:cs typeface="나눔스퀘어 ExtraBold" pitchFamily="34" charset="0"/>
              </a:rPr>
              <a:t>일 </a:t>
            </a:r>
            <a:r>
              <a:rPr lang="en-US" altLang="ko-KR" sz="4000" dirty="0">
                <a:solidFill>
                  <a:srgbClr val="2D3136"/>
                </a:solidFill>
                <a:latin typeface="나눔스퀘어 ExtraBold" pitchFamily="34" charset="0"/>
                <a:cs typeface="나눔스퀘어 ExtraBold" pitchFamily="34" charset="0"/>
              </a:rPr>
              <a:t>~</a:t>
            </a:r>
            <a:r>
              <a:rPr lang="ko-KR" altLang="en-US" sz="4000" dirty="0">
                <a:solidFill>
                  <a:srgbClr val="2D3136"/>
                </a:solidFill>
                <a:latin typeface="나눔스퀘어 ExtraBold" pitchFamily="34" charset="0"/>
                <a:cs typeface="나눔스퀘어 ExtraBold" pitchFamily="34" charset="0"/>
              </a:rPr>
              <a:t> </a:t>
            </a:r>
            <a:r>
              <a:rPr lang="en-US" altLang="ko-KR" sz="4000" dirty="0">
                <a:solidFill>
                  <a:srgbClr val="2D3136"/>
                </a:solidFill>
                <a:latin typeface="나눔스퀘어 ExtraBold" pitchFamily="34" charset="0"/>
                <a:cs typeface="나눔스퀘어 ExtraBold" pitchFamily="34" charset="0"/>
              </a:rPr>
              <a:t>2014</a:t>
            </a:r>
            <a:r>
              <a:rPr lang="ko-KR" altLang="en-US" sz="4000" dirty="0">
                <a:solidFill>
                  <a:srgbClr val="2D3136"/>
                </a:solidFill>
                <a:latin typeface="나눔스퀘어 ExtraBold" pitchFamily="34" charset="0"/>
                <a:cs typeface="나눔스퀘어 ExtraBold" pitchFamily="34" charset="0"/>
              </a:rPr>
              <a:t>년 </a:t>
            </a:r>
            <a:r>
              <a:rPr lang="en-US" altLang="ko-KR" sz="4000" dirty="0">
                <a:solidFill>
                  <a:srgbClr val="2D3136"/>
                </a:solidFill>
                <a:latin typeface="나눔스퀘어 ExtraBold" pitchFamily="34" charset="0"/>
                <a:cs typeface="나눔스퀘어 ExtraBold" pitchFamily="34" charset="0"/>
              </a:rPr>
              <a:t>4</a:t>
            </a:r>
            <a:r>
              <a:rPr lang="ko-KR" altLang="en-US" sz="4000" dirty="0">
                <a:solidFill>
                  <a:srgbClr val="2D3136"/>
                </a:solidFill>
                <a:latin typeface="나눔스퀘어 ExtraBold" pitchFamily="34" charset="0"/>
                <a:cs typeface="나눔스퀘어 ExtraBold" pitchFamily="34" charset="0"/>
              </a:rPr>
              <a:t>월 </a:t>
            </a:r>
            <a:r>
              <a:rPr lang="en-US" altLang="ko-KR" sz="4000" dirty="0">
                <a:solidFill>
                  <a:srgbClr val="2D3136"/>
                </a:solidFill>
                <a:latin typeface="나눔스퀘어 ExtraBold" pitchFamily="34" charset="0"/>
                <a:cs typeface="나눔스퀘어 ExtraBold" pitchFamily="34" charset="0"/>
              </a:rPr>
              <a:t>30</a:t>
            </a:r>
            <a:r>
              <a:rPr lang="ko-KR" altLang="en-US" sz="4000" dirty="0">
                <a:solidFill>
                  <a:srgbClr val="2D3136"/>
                </a:solidFill>
                <a:latin typeface="나눔스퀘어 ExtraBold" pitchFamily="34" charset="0"/>
                <a:cs typeface="나눔스퀘어 ExtraBold" pitchFamily="34" charset="0"/>
              </a:rPr>
              <a:t>일</a:t>
            </a:r>
            <a:endParaRPr lang="en-US" altLang="ko-KR" sz="4000" dirty="0">
              <a:solidFill>
                <a:srgbClr val="2D3136"/>
              </a:solidFill>
              <a:latin typeface="나눔스퀘어 ExtraBold" pitchFamily="34" charset="0"/>
              <a:cs typeface="나눔스퀘어 ExtraBold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4000" dirty="0"/>
              <a:t>사용한 기사 본문 수 </a:t>
            </a:r>
            <a:r>
              <a:rPr lang="en-US" altLang="ko-KR" sz="4000" dirty="0"/>
              <a:t>: </a:t>
            </a:r>
            <a:r>
              <a:rPr lang="ko-KR" altLang="en-US" sz="4000" dirty="0"/>
              <a:t>조선일보  </a:t>
            </a:r>
            <a:r>
              <a:rPr lang="en-US" altLang="ko-KR" sz="4000" dirty="0"/>
              <a:t>846</a:t>
            </a:r>
            <a:r>
              <a:rPr lang="ko-KR" altLang="en-US" sz="4000" dirty="0"/>
              <a:t>개 기사</a:t>
            </a:r>
            <a:r>
              <a:rPr lang="en-US" altLang="ko-KR" sz="4000" dirty="0"/>
              <a:t> </a:t>
            </a:r>
          </a:p>
          <a:p>
            <a:pPr algn="just">
              <a:lnSpc>
                <a:spcPct val="150000"/>
              </a:lnSpc>
            </a:pPr>
            <a:r>
              <a:rPr lang="en-US" altLang="ko-KR" sz="4000" dirty="0"/>
              <a:t>                                              </a:t>
            </a:r>
            <a:r>
              <a:rPr lang="ko-KR" altLang="en-US" sz="4000" dirty="0"/>
              <a:t>한겨레  </a:t>
            </a:r>
            <a:r>
              <a:rPr lang="en-US" altLang="ko-KR" sz="4000" dirty="0"/>
              <a:t>892</a:t>
            </a:r>
            <a:r>
              <a:rPr lang="ko-KR" altLang="en-US" sz="4000" dirty="0"/>
              <a:t>개 기사</a:t>
            </a:r>
            <a:endParaRPr lang="en-US" altLang="ko-KR" sz="4000" dirty="0"/>
          </a:p>
        </p:txBody>
      </p:sp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C2E1C280-6EF0-49ED-A25E-22AFA6046168}"/>
              </a:ext>
            </a:extLst>
          </p:cNvPr>
          <p:cNvGrpSpPr/>
          <p:nvPr/>
        </p:nvGrpSpPr>
        <p:grpSpPr>
          <a:xfrm>
            <a:off x="15579709" y="269017"/>
            <a:ext cx="2267936" cy="3367861"/>
            <a:chOff x="12613502" y="2120186"/>
            <a:chExt cx="4176021" cy="6171429"/>
          </a:xfrm>
        </p:grpSpPr>
        <p:pic>
          <p:nvPicPr>
            <p:cNvPr id="16" name="Object 8">
              <a:extLst>
                <a:ext uri="{FF2B5EF4-FFF2-40B4-BE49-F238E27FC236}">
                  <a16:creationId xmlns:a16="http://schemas.microsoft.com/office/drawing/2014/main" id="{6C1B4901-21C3-48A0-9EEA-FCBAEB56D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13502" y="2120186"/>
              <a:ext cx="4176021" cy="6171429"/>
            </a:xfrm>
            <a:prstGeom prst="rect">
              <a:avLst/>
            </a:prstGeom>
          </p:spPr>
        </p:pic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1F90FF47-62A2-433C-93AC-5271A9067F01}"/>
              </a:ext>
            </a:extLst>
          </p:cNvPr>
          <p:cNvSpPr txBox="1"/>
          <p:nvPr/>
        </p:nvSpPr>
        <p:spPr>
          <a:xfrm>
            <a:off x="16233359" y="419100"/>
            <a:ext cx="1184564" cy="48699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chemeClr val="bg1"/>
                </a:solidFill>
                <a:latin typeface="Bebas Neue" pitchFamily="34" charset="0"/>
                <a:cs typeface="Bebas Neue" pitchFamily="34" charset="0"/>
              </a:rPr>
              <a:t>서론</a:t>
            </a:r>
            <a:endParaRPr lang="en-US" altLang="ko-KR" sz="2800" dirty="0">
              <a:solidFill>
                <a:schemeClr val="bg1"/>
              </a:solidFill>
              <a:latin typeface="Bebas Neue" pitchFamily="34" charset="0"/>
              <a:cs typeface="Bebas Neu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213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BBFC51B-5CD0-4BBC-9434-98E308E94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95300"/>
            <a:ext cx="17449800" cy="904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31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1801345" y="7548052"/>
            <a:ext cx="14140704" cy="275134"/>
            <a:chOff x="4998069" y="3855779"/>
            <a:chExt cx="10268868" cy="6321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98069" y="3855779"/>
              <a:ext cx="10268868" cy="6321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217910" y="9139666"/>
            <a:ext cx="2030899" cy="84224"/>
            <a:chOff x="15217910" y="9139666"/>
            <a:chExt cx="2030899" cy="8422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17910" y="9139666"/>
              <a:ext cx="2030899" cy="8422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F5D0550-791C-4319-9CDA-8A5A21162D56}"/>
              </a:ext>
            </a:extLst>
          </p:cNvPr>
          <p:cNvSpPr txBox="1"/>
          <p:nvPr/>
        </p:nvSpPr>
        <p:spPr>
          <a:xfrm>
            <a:off x="3868067" y="1212355"/>
            <a:ext cx="100072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>
                <a:solidFill>
                  <a:srgbClr val="AFD485"/>
                </a:solidFill>
                <a:latin typeface="Bebas Neue" pitchFamily="34" charset="0"/>
                <a:cs typeface="Bebas Neue" pitchFamily="34" charset="0"/>
              </a:rPr>
              <a:t>분석 방향</a:t>
            </a:r>
            <a:endParaRPr lang="ko-KR" altLang="en-US" dirty="0"/>
          </a:p>
        </p:txBody>
      </p:sp>
      <p:sp>
        <p:nvSpPr>
          <p:cNvPr id="35" name="Object 4">
            <a:extLst>
              <a:ext uri="{FF2B5EF4-FFF2-40B4-BE49-F238E27FC236}">
                <a16:creationId xmlns:a16="http://schemas.microsoft.com/office/drawing/2014/main" id="{FFF001F4-5357-4A1C-BAC8-914D1BB36F24}"/>
              </a:ext>
            </a:extLst>
          </p:cNvPr>
          <p:cNvSpPr txBox="1"/>
          <p:nvPr/>
        </p:nvSpPr>
        <p:spPr>
          <a:xfrm>
            <a:off x="2845277" y="3456138"/>
            <a:ext cx="13868400" cy="277543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ct val="200000"/>
              </a:lnSpc>
            </a:pPr>
            <a:r>
              <a:rPr lang="ko-KR" altLang="en-US" sz="4000" dirty="0">
                <a:solidFill>
                  <a:srgbClr val="2D3136"/>
                </a:solidFill>
                <a:latin typeface="나눔스퀘어 ExtraBold" pitchFamily="34" charset="0"/>
              </a:rPr>
              <a:t>            기사 본문 내 명사 추출 후 빈도 수 비교</a:t>
            </a:r>
            <a:endParaRPr lang="en-US" altLang="ko-KR" sz="4000" dirty="0">
              <a:solidFill>
                <a:srgbClr val="2D3136"/>
              </a:solidFill>
              <a:latin typeface="나눔스퀘어 ExtraBold" pitchFamily="34" charset="0"/>
            </a:endParaRPr>
          </a:p>
          <a:p>
            <a:pPr marL="742950" indent="-742950" algn="just">
              <a:lnSpc>
                <a:spcPct val="200000"/>
              </a:lnSpc>
              <a:buAutoNum type="arabicPeriod"/>
            </a:pPr>
            <a:r>
              <a:rPr lang="ko-KR" altLang="en-US" sz="4000" dirty="0">
                <a:solidFill>
                  <a:srgbClr val="2D3136"/>
                </a:solidFill>
                <a:latin typeface="나눔스퀘어 ExtraBold" pitchFamily="34" charset="0"/>
              </a:rPr>
              <a:t>신문사 별 성향 파악</a:t>
            </a:r>
            <a:endParaRPr lang="en-US" altLang="ko-KR" sz="4000" dirty="0">
              <a:solidFill>
                <a:srgbClr val="2D3136"/>
              </a:solidFill>
              <a:latin typeface="나눔스퀘어 ExtraBold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4000" dirty="0">
                <a:solidFill>
                  <a:srgbClr val="2D3136"/>
                </a:solidFill>
                <a:latin typeface="나눔스퀘어 ExtraBold" pitchFamily="34" charset="0"/>
              </a:rPr>
              <a:t>2.  </a:t>
            </a:r>
            <a:r>
              <a:rPr lang="ko-KR" altLang="en-US" sz="4000" dirty="0">
                <a:solidFill>
                  <a:srgbClr val="2D3136"/>
                </a:solidFill>
                <a:latin typeface="나눔스퀘어 ExtraBold" pitchFamily="34" charset="0"/>
              </a:rPr>
              <a:t>참사 당일로부터 </a:t>
            </a:r>
            <a:r>
              <a:rPr lang="en-US" altLang="ko-KR" sz="4000" dirty="0">
                <a:solidFill>
                  <a:srgbClr val="2D3136"/>
                </a:solidFill>
                <a:latin typeface="나눔스퀘어 ExtraBold" pitchFamily="34" charset="0"/>
              </a:rPr>
              <a:t>5</a:t>
            </a:r>
            <a:r>
              <a:rPr lang="ko-KR" altLang="en-US" sz="4000" dirty="0">
                <a:solidFill>
                  <a:srgbClr val="2D3136"/>
                </a:solidFill>
                <a:latin typeface="나눔스퀘어 ExtraBold" pitchFamily="34" charset="0"/>
              </a:rPr>
              <a:t>일간 흐름 파악</a:t>
            </a:r>
            <a:endParaRPr lang="en-US" altLang="ko-KR" sz="4000" dirty="0">
              <a:solidFill>
                <a:srgbClr val="2D3136"/>
              </a:solidFill>
              <a:latin typeface="나눔스퀘어 ExtraBold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4000" dirty="0"/>
          </a:p>
        </p:txBody>
      </p:sp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11CF6738-A4FA-4170-94C2-0C2E8E90FA9F}"/>
              </a:ext>
            </a:extLst>
          </p:cNvPr>
          <p:cNvGrpSpPr/>
          <p:nvPr/>
        </p:nvGrpSpPr>
        <p:grpSpPr>
          <a:xfrm>
            <a:off x="15579709" y="269017"/>
            <a:ext cx="2267936" cy="3367861"/>
            <a:chOff x="12613502" y="2120186"/>
            <a:chExt cx="4176021" cy="6171429"/>
          </a:xfrm>
        </p:grpSpPr>
        <p:pic>
          <p:nvPicPr>
            <p:cNvPr id="16" name="Object 8">
              <a:extLst>
                <a:ext uri="{FF2B5EF4-FFF2-40B4-BE49-F238E27FC236}">
                  <a16:creationId xmlns:a16="http://schemas.microsoft.com/office/drawing/2014/main" id="{EE0E77DE-46B9-4DC9-A478-F15B1A64A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13502" y="2120186"/>
              <a:ext cx="4176021" cy="6171429"/>
            </a:xfrm>
            <a:prstGeom prst="rect">
              <a:avLst/>
            </a:prstGeom>
          </p:spPr>
        </p:pic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EA127D51-5102-45C2-A503-25B8D35734F5}"/>
              </a:ext>
            </a:extLst>
          </p:cNvPr>
          <p:cNvSpPr txBox="1"/>
          <p:nvPr/>
        </p:nvSpPr>
        <p:spPr>
          <a:xfrm>
            <a:off x="16233359" y="419100"/>
            <a:ext cx="1184564" cy="48699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chemeClr val="bg1"/>
                </a:solidFill>
                <a:latin typeface="Bebas Neue" pitchFamily="34" charset="0"/>
                <a:cs typeface="Bebas Neue" pitchFamily="34" charset="0"/>
              </a:rPr>
              <a:t>서론</a:t>
            </a:r>
            <a:endParaRPr lang="en-US" altLang="ko-KR" sz="2800" dirty="0">
              <a:solidFill>
                <a:schemeClr val="bg1"/>
              </a:solidFill>
              <a:latin typeface="Bebas Neue" pitchFamily="34" charset="0"/>
              <a:cs typeface="Bebas Neu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882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1801345" y="7548052"/>
            <a:ext cx="14140704" cy="275134"/>
            <a:chOff x="4998069" y="3855779"/>
            <a:chExt cx="10268868" cy="6321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98069" y="3855779"/>
              <a:ext cx="10268868" cy="6321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217910" y="9139666"/>
            <a:ext cx="2030899" cy="84224"/>
            <a:chOff x="15217910" y="9139666"/>
            <a:chExt cx="2030899" cy="8422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17910" y="9139666"/>
              <a:ext cx="2030899" cy="8422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F5D0550-791C-4319-9CDA-8A5A21162D56}"/>
              </a:ext>
            </a:extLst>
          </p:cNvPr>
          <p:cNvSpPr txBox="1"/>
          <p:nvPr/>
        </p:nvSpPr>
        <p:spPr>
          <a:xfrm>
            <a:off x="3868067" y="1562100"/>
            <a:ext cx="100072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>
                <a:solidFill>
                  <a:srgbClr val="AFD485"/>
                </a:solidFill>
                <a:latin typeface="Bebas Neue" pitchFamily="34" charset="0"/>
                <a:cs typeface="Bebas Neue" pitchFamily="34" charset="0"/>
              </a:rPr>
              <a:t>예상 결과</a:t>
            </a:r>
            <a:endParaRPr lang="ko-KR" altLang="en-US" dirty="0"/>
          </a:p>
        </p:txBody>
      </p:sp>
      <p:sp>
        <p:nvSpPr>
          <p:cNvPr id="35" name="Object 4">
            <a:extLst>
              <a:ext uri="{FF2B5EF4-FFF2-40B4-BE49-F238E27FC236}">
                <a16:creationId xmlns:a16="http://schemas.microsoft.com/office/drawing/2014/main" id="{FFF001F4-5357-4A1C-BAC8-914D1BB36F24}"/>
              </a:ext>
            </a:extLst>
          </p:cNvPr>
          <p:cNvSpPr txBox="1"/>
          <p:nvPr/>
        </p:nvSpPr>
        <p:spPr>
          <a:xfrm>
            <a:off x="1780563" y="3803505"/>
            <a:ext cx="15191255" cy="3269874"/>
          </a:xfrm>
          <a:prstGeom prst="rect">
            <a:avLst/>
          </a:prstGeom>
          <a:noFill/>
        </p:spPr>
        <p:txBody>
          <a:bodyPr wrap="square" rtlCol="0"/>
          <a:lstStyle/>
          <a:p>
            <a:pPr marL="742950" indent="-742950" algn="just">
              <a:lnSpc>
                <a:spcPct val="150000"/>
              </a:lnSpc>
              <a:buAutoNum type="arabicPeriod"/>
            </a:pPr>
            <a:r>
              <a:rPr lang="ko-KR" altLang="en-US" sz="4000" dirty="0">
                <a:solidFill>
                  <a:srgbClr val="2D3136"/>
                </a:solidFill>
                <a:latin typeface="나눔스퀘어 ExtraBold" pitchFamily="34" charset="0"/>
              </a:rPr>
              <a:t>당시 상황 정치적 성향을 띄는 특정 단어들 내 빈도 차이 有</a:t>
            </a:r>
            <a:endParaRPr lang="en-US" altLang="ko-KR" sz="4000" dirty="0">
              <a:solidFill>
                <a:srgbClr val="2D3136"/>
              </a:solidFill>
              <a:latin typeface="나눔스퀘어 ExtraBold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4000" dirty="0">
                <a:solidFill>
                  <a:srgbClr val="2D3136"/>
                </a:solidFill>
                <a:latin typeface="나눔스퀘어 ExtraBold" pitchFamily="34" charset="0"/>
              </a:rPr>
              <a:t>        </a:t>
            </a:r>
            <a:r>
              <a:rPr lang="ko-KR" altLang="en-US" sz="4000" dirty="0">
                <a:solidFill>
                  <a:srgbClr val="2D3136"/>
                </a:solidFill>
                <a:latin typeface="나눔스퀘어 ExtraBold" pitchFamily="34" charset="0"/>
              </a:rPr>
              <a:t>신문사별 성향 차이 존재</a:t>
            </a:r>
            <a:endParaRPr lang="en-US" altLang="ko-KR" sz="4000" dirty="0">
              <a:solidFill>
                <a:srgbClr val="2D3136"/>
              </a:solidFill>
              <a:latin typeface="나눔스퀘어 ExtraBold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4000" dirty="0">
                <a:solidFill>
                  <a:srgbClr val="2D3136"/>
                </a:solidFill>
                <a:latin typeface="나눔스퀘어 ExtraBold" pitchFamily="34" charset="0"/>
              </a:rPr>
              <a:t>2. </a:t>
            </a:r>
            <a:r>
              <a:rPr lang="ko-KR" altLang="en-US" sz="4000" dirty="0">
                <a:solidFill>
                  <a:srgbClr val="2D3136"/>
                </a:solidFill>
                <a:latin typeface="나눔스퀘어 ExtraBold" pitchFamily="34" charset="0"/>
              </a:rPr>
              <a:t>흐름 파악</a:t>
            </a:r>
            <a:r>
              <a:rPr lang="en-US" altLang="ko-KR" sz="4000" dirty="0">
                <a:solidFill>
                  <a:srgbClr val="2D3136"/>
                </a:solidFill>
                <a:latin typeface="나눔스퀘어 ExtraBold" pitchFamily="34" charset="0"/>
              </a:rPr>
              <a:t>(</a:t>
            </a:r>
            <a:r>
              <a:rPr lang="ko-KR" altLang="en-US" sz="4000" dirty="0">
                <a:solidFill>
                  <a:srgbClr val="2D3136"/>
                </a:solidFill>
                <a:latin typeface="나눔스퀘어 ExtraBold" pitchFamily="34" charset="0"/>
              </a:rPr>
              <a:t>큰 차이 無</a:t>
            </a:r>
            <a:r>
              <a:rPr lang="en-US" altLang="ko-KR" sz="4000" dirty="0">
                <a:solidFill>
                  <a:srgbClr val="2D3136"/>
                </a:solidFill>
                <a:latin typeface="나눔스퀘어 ExtraBold" pitchFamily="34" charset="0"/>
              </a:rPr>
              <a:t>)</a:t>
            </a:r>
          </a:p>
          <a:p>
            <a:pPr algn="just">
              <a:lnSpc>
                <a:spcPct val="150000"/>
              </a:lnSpc>
            </a:pPr>
            <a:r>
              <a:rPr lang="en-US" altLang="ko-KR" sz="4000" dirty="0">
                <a:solidFill>
                  <a:srgbClr val="2D3136"/>
                </a:solidFill>
                <a:latin typeface="나눔스퀘어 ExtraBold" pitchFamily="34" charset="0"/>
              </a:rPr>
              <a:t>   </a:t>
            </a:r>
            <a:r>
              <a:rPr lang="ko-KR" altLang="en-US" sz="4000" dirty="0">
                <a:solidFill>
                  <a:srgbClr val="2D3136"/>
                </a:solidFill>
                <a:latin typeface="나눔스퀘어 ExtraBold" pitchFamily="34" charset="0"/>
              </a:rPr>
              <a:t>당일</a:t>
            </a:r>
            <a:r>
              <a:rPr lang="en-US" altLang="ko-KR" sz="4000" dirty="0">
                <a:solidFill>
                  <a:srgbClr val="2D3136"/>
                </a:solidFill>
                <a:latin typeface="나눔스퀘어 ExtraBold" pitchFamily="34" charset="0"/>
              </a:rPr>
              <a:t>:</a:t>
            </a:r>
            <a:r>
              <a:rPr lang="ko-KR" altLang="en-US" sz="4000" dirty="0">
                <a:solidFill>
                  <a:srgbClr val="2D3136"/>
                </a:solidFill>
                <a:latin typeface="나눔스퀘어 ExtraBold" pitchFamily="34" charset="0"/>
              </a:rPr>
              <a:t> 사건 보도 위주</a:t>
            </a:r>
            <a:r>
              <a:rPr lang="en-US" altLang="ko-KR" sz="4000" dirty="0">
                <a:solidFill>
                  <a:srgbClr val="2D3136"/>
                </a:solidFill>
                <a:latin typeface="나눔스퀘어 ExtraBold" pitchFamily="34" charset="0"/>
              </a:rPr>
              <a:t>, </a:t>
            </a:r>
            <a:r>
              <a:rPr lang="ko-KR" altLang="en-US" sz="4000" dirty="0">
                <a:solidFill>
                  <a:srgbClr val="2D3136"/>
                </a:solidFill>
                <a:latin typeface="나눔스퀘어 ExtraBold" pitchFamily="34" charset="0"/>
              </a:rPr>
              <a:t>익일</a:t>
            </a:r>
            <a:r>
              <a:rPr lang="en-US" altLang="ko-KR" sz="4000" dirty="0">
                <a:solidFill>
                  <a:srgbClr val="2D3136"/>
                </a:solidFill>
                <a:latin typeface="나눔스퀘어 ExtraBold" pitchFamily="34" charset="0"/>
              </a:rPr>
              <a:t>:</a:t>
            </a:r>
            <a:r>
              <a:rPr lang="ko-KR" altLang="en-US" sz="4000" dirty="0">
                <a:solidFill>
                  <a:srgbClr val="2D3136"/>
                </a:solidFill>
                <a:latin typeface="나눔스퀘어 ExtraBold" pitchFamily="34" charset="0"/>
              </a:rPr>
              <a:t> 구조 관련</a:t>
            </a:r>
            <a:r>
              <a:rPr lang="en-US" altLang="ko-KR" sz="4000" dirty="0">
                <a:solidFill>
                  <a:srgbClr val="2D3136"/>
                </a:solidFill>
                <a:latin typeface="나눔스퀘어 ExtraBold" pitchFamily="34" charset="0"/>
              </a:rPr>
              <a:t>, </a:t>
            </a:r>
            <a:r>
              <a:rPr lang="ko-KR" altLang="en-US" sz="4000" dirty="0">
                <a:solidFill>
                  <a:srgbClr val="2D3136"/>
                </a:solidFill>
                <a:latin typeface="나눔스퀘어 ExtraBold" pitchFamily="34" charset="0"/>
              </a:rPr>
              <a:t>그 후</a:t>
            </a:r>
            <a:r>
              <a:rPr lang="en-US" altLang="ko-KR" sz="4000" dirty="0">
                <a:solidFill>
                  <a:srgbClr val="2D3136"/>
                </a:solidFill>
                <a:latin typeface="나눔스퀘어 ExtraBold" pitchFamily="34" charset="0"/>
              </a:rPr>
              <a:t>:</a:t>
            </a:r>
            <a:r>
              <a:rPr lang="ko-KR" altLang="en-US" sz="4000" dirty="0">
                <a:solidFill>
                  <a:srgbClr val="2D3136"/>
                </a:solidFill>
                <a:latin typeface="나눔스퀘어 ExtraBold" pitchFamily="34" charset="0"/>
              </a:rPr>
              <a:t> 책임규명 </a:t>
            </a:r>
            <a:endParaRPr lang="en-US" sz="4000" dirty="0"/>
          </a:p>
        </p:txBody>
      </p:sp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4DFAE74B-0463-4FFA-BC83-294C657EADE1}"/>
              </a:ext>
            </a:extLst>
          </p:cNvPr>
          <p:cNvGrpSpPr/>
          <p:nvPr/>
        </p:nvGrpSpPr>
        <p:grpSpPr>
          <a:xfrm>
            <a:off x="15579709" y="269017"/>
            <a:ext cx="2267936" cy="3367861"/>
            <a:chOff x="12613502" y="2120186"/>
            <a:chExt cx="4176021" cy="6171429"/>
          </a:xfrm>
        </p:grpSpPr>
        <p:pic>
          <p:nvPicPr>
            <p:cNvPr id="16" name="Object 8">
              <a:extLst>
                <a:ext uri="{FF2B5EF4-FFF2-40B4-BE49-F238E27FC236}">
                  <a16:creationId xmlns:a16="http://schemas.microsoft.com/office/drawing/2014/main" id="{DE79DDDA-25E5-45B6-8B2E-092C789C1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13502" y="2120186"/>
              <a:ext cx="4176021" cy="6171429"/>
            </a:xfrm>
            <a:prstGeom prst="rect">
              <a:avLst/>
            </a:prstGeom>
          </p:spPr>
        </p:pic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50FBCFBD-7899-4554-9BAF-5184B7844E8C}"/>
              </a:ext>
            </a:extLst>
          </p:cNvPr>
          <p:cNvSpPr txBox="1"/>
          <p:nvPr/>
        </p:nvSpPr>
        <p:spPr>
          <a:xfrm>
            <a:off x="16233359" y="419100"/>
            <a:ext cx="1184564" cy="48699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chemeClr val="bg1"/>
                </a:solidFill>
                <a:latin typeface="Bebas Neue" pitchFamily="34" charset="0"/>
                <a:cs typeface="Bebas Neue" pitchFamily="34" charset="0"/>
              </a:rPr>
              <a:t>서론</a:t>
            </a:r>
            <a:endParaRPr lang="en-US" altLang="ko-KR" sz="2800" dirty="0">
              <a:solidFill>
                <a:schemeClr val="bg1"/>
              </a:solidFill>
              <a:latin typeface="Bebas Neue" pitchFamily="34" charset="0"/>
              <a:cs typeface="Bebas Neue" pitchFamily="34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50D42DD2-B91D-49F8-89BF-8C36741F4E0E}"/>
              </a:ext>
            </a:extLst>
          </p:cNvPr>
          <p:cNvSpPr/>
          <p:nvPr/>
        </p:nvSpPr>
        <p:spPr>
          <a:xfrm>
            <a:off x="2705759" y="5089358"/>
            <a:ext cx="381000" cy="27513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315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4176639" y="5975720"/>
            <a:ext cx="605315" cy="589897"/>
            <a:chOff x="4176639" y="5975720"/>
            <a:chExt cx="605315" cy="58989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76639" y="5975720"/>
              <a:ext cx="605315" cy="5898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106812" y="6967053"/>
            <a:ext cx="620706" cy="580999"/>
            <a:chOff x="3106812" y="6967053"/>
            <a:chExt cx="620706" cy="58099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06812" y="6967053"/>
              <a:ext cx="620706" cy="58099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F5D0550-791C-4319-9CDA-8A5A21162D56}"/>
              </a:ext>
            </a:extLst>
          </p:cNvPr>
          <p:cNvSpPr txBox="1"/>
          <p:nvPr/>
        </p:nvSpPr>
        <p:spPr>
          <a:xfrm>
            <a:off x="228600" y="162018"/>
            <a:ext cx="14401800" cy="1838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>
              <a:lnSpc>
                <a:spcPct val="150000"/>
              </a:lnSpc>
            </a:pPr>
            <a:r>
              <a:rPr lang="en-US" altLang="ko-KR" sz="4000" dirty="0">
                <a:latin typeface="Imprint MT Shadow" panose="04020605060303030202" pitchFamily="82" charset="0"/>
              </a:rPr>
              <a:t>• </a:t>
            </a:r>
            <a:r>
              <a:rPr lang="ko-KR" altLang="en-US" sz="4000" dirty="0">
                <a:latin typeface="Imprint MT Shadow" panose="04020605060303030202" pitchFamily="82" charset="0"/>
              </a:rPr>
              <a:t>신문사별 </a:t>
            </a:r>
            <a:r>
              <a:rPr lang="ko-KR" altLang="en-US" sz="4000" dirty="0"/>
              <a:t>단어 출현 비교</a:t>
            </a:r>
          </a:p>
          <a:p>
            <a:pPr fontAlgn="base" latinLnBrk="1">
              <a:lnSpc>
                <a:spcPct val="150000"/>
              </a:lnSpc>
            </a:pPr>
            <a:r>
              <a:rPr lang="ko-KR" altLang="en-US" sz="4000" dirty="0"/>
              <a:t>    </a:t>
            </a:r>
            <a:r>
              <a:rPr lang="en-US" altLang="ko-KR" sz="4000" dirty="0"/>
              <a:t>&gt;  </a:t>
            </a:r>
            <a:r>
              <a:rPr lang="ko-KR" altLang="en-US" sz="4000" dirty="0"/>
              <a:t>일별 비교  </a:t>
            </a:r>
          </a:p>
        </p:txBody>
      </p:sp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4DFAE74B-0463-4FFA-BC83-294C657EADE1}"/>
              </a:ext>
            </a:extLst>
          </p:cNvPr>
          <p:cNvGrpSpPr/>
          <p:nvPr/>
        </p:nvGrpSpPr>
        <p:grpSpPr>
          <a:xfrm>
            <a:off x="15579709" y="269017"/>
            <a:ext cx="2267936" cy="3367861"/>
            <a:chOff x="12613502" y="2120186"/>
            <a:chExt cx="4176021" cy="6171429"/>
          </a:xfrm>
        </p:grpSpPr>
        <p:pic>
          <p:nvPicPr>
            <p:cNvPr id="16" name="Object 8">
              <a:extLst>
                <a:ext uri="{FF2B5EF4-FFF2-40B4-BE49-F238E27FC236}">
                  <a16:creationId xmlns:a16="http://schemas.microsoft.com/office/drawing/2014/main" id="{DE79DDDA-25E5-45B6-8B2E-092C789C1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13502" y="2120186"/>
              <a:ext cx="4176021" cy="6171429"/>
            </a:xfrm>
            <a:prstGeom prst="rect">
              <a:avLst/>
            </a:prstGeom>
          </p:spPr>
        </p:pic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50FBCFBD-7899-4554-9BAF-5184B7844E8C}"/>
              </a:ext>
            </a:extLst>
          </p:cNvPr>
          <p:cNvSpPr txBox="1"/>
          <p:nvPr/>
        </p:nvSpPr>
        <p:spPr>
          <a:xfrm>
            <a:off x="16233359" y="1081308"/>
            <a:ext cx="1184564" cy="48699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chemeClr val="bg1"/>
                </a:solidFill>
                <a:latin typeface="Bebas Neue" pitchFamily="34" charset="0"/>
                <a:cs typeface="Bebas Neue" pitchFamily="34" charset="0"/>
              </a:rPr>
              <a:t>본론</a:t>
            </a:r>
            <a:endParaRPr lang="en-US" altLang="ko-KR" sz="2800" dirty="0">
              <a:solidFill>
                <a:schemeClr val="bg1"/>
              </a:solidFill>
              <a:latin typeface="Bebas Neue" pitchFamily="34" charset="0"/>
              <a:cs typeface="Bebas Neue" pitchFamily="34" charset="0"/>
            </a:endParaRPr>
          </a:p>
        </p:txBody>
      </p:sp>
      <p:pic>
        <p:nvPicPr>
          <p:cNvPr id="19" name="Picture 3">
            <a:extLst>
              <a:ext uri="{FF2B5EF4-FFF2-40B4-BE49-F238E27FC236}">
                <a16:creationId xmlns:a16="http://schemas.microsoft.com/office/drawing/2014/main" id="{929DBFC6-F44A-4463-9831-9A52AE6163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rcRect l="20134" t="18391" r="18811" b="14620"/>
          <a:stretch>
            <a:fillRect/>
          </a:stretch>
        </p:blipFill>
        <p:spPr>
          <a:xfrm>
            <a:off x="440355" y="1963338"/>
            <a:ext cx="8077200" cy="706636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" name="Picture 5">
            <a:extLst>
              <a:ext uri="{FF2B5EF4-FFF2-40B4-BE49-F238E27FC236}">
                <a16:creationId xmlns:a16="http://schemas.microsoft.com/office/drawing/2014/main" id="{4451A2BD-0256-4DCC-A45F-DFCAC9B376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rcRect l="19656" t="13595" r="20804" b="14540"/>
          <a:stretch>
            <a:fillRect/>
          </a:stretch>
        </p:blipFill>
        <p:spPr>
          <a:xfrm>
            <a:off x="8839200" y="2476500"/>
            <a:ext cx="7178088" cy="592678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D987859-4836-432A-ADF4-75E0F8B0BA8B}"/>
              </a:ext>
            </a:extLst>
          </p:cNvPr>
          <p:cNvSpPr/>
          <p:nvPr/>
        </p:nvSpPr>
        <p:spPr>
          <a:xfrm>
            <a:off x="-304800" y="8654472"/>
            <a:ext cx="9144000" cy="9169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20140416 </a:t>
            </a:r>
            <a:endParaRPr lang="ko-KR" altLang="en-US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ko-KR" altLang="en-US" kern="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조선일보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kern="0" dirty="0">
                <a:solidFill>
                  <a:srgbClr val="3BC6C9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한겨레</a:t>
            </a:r>
            <a:endParaRPr lang="ko-KR" altLang="en-US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39EAC1-502D-448B-9150-A3357DD00EFF}"/>
              </a:ext>
            </a:extLst>
          </p:cNvPr>
          <p:cNvSpPr/>
          <p:nvPr/>
        </p:nvSpPr>
        <p:spPr>
          <a:xfrm>
            <a:off x="8001000" y="8654472"/>
            <a:ext cx="9144000" cy="9169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20140417 </a:t>
            </a:r>
            <a:endParaRPr lang="ko-KR" altLang="en-US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ko-KR" altLang="en-US" kern="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조선일보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kern="0" dirty="0">
                <a:solidFill>
                  <a:srgbClr val="3BC6C9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한겨레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endParaRPr lang="ko-KR" altLang="en-US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587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4176639" y="5975720"/>
            <a:ext cx="605315" cy="589897"/>
            <a:chOff x="4176639" y="5975720"/>
            <a:chExt cx="605315" cy="58989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76639" y="5975720"/>
              <a:ext cx="605315" cy="5898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106812" y="6967053"/>
            <a:ext cx="620706" cy="580999"/>
            <a:chOff x="3106812" y="6967053"/>
            <a:chExt cx="620706" cy="58099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06812" y="6967053"/>
              <a:ext cx="620706" cy="58099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F5D0550-791C-4319-9CDA-8A5A21162D56}"/>
              </a:ext>
            </a:extLst>
          </p:cNvPr>
          <p:cNvSpPr txBox="1"/>
          <p:nvPr/>
        </p:nvSpPr>
        <p:spPr>
          <a:xfrm>
            <a:off x="228600" y="162018"/>
            <a:ext cx="14401800" cy="1838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>
              <a:lnSpc>
                <a:spcPct val="150000"/>
              </a:lnSpc>
            </a:pPr>
            <a:r>
              <a:rPr lang="en-US" altLang="ko-KR" sz="4000" dirty="0">
                <a:latin typeface="Imprint MT Shadow" panose="04020605060303030202" pitchFamily="82" charset="0"/>
              </a:rPr>
              <a:t>• </a:t>
            </a:r>
            <a:r>
              <a:rPr lang="ko-KR" altLang="en-US" sz="4000" dirty="0">
                <a:latin typeface="Imprint MT Shadow" panose="04020605060303030202" pitchFamily="82" charset="0"/>
              </a:rPr>
              <a:t>신문사별 </a:t>
            </a:r>
            <a:r>
              <a:rPr lang="ko-KR" altLang="en-US" sz="4000" dirty="0"/>
              <a:t>단어 출현 비교</a:t>
            </a:r>
          </a:p>
          <a:p>
            <a:pPr fontAlgn="base" latinLnBrk="1">
              <a:lnSpc>
                <a:spcPct val="150000"/>
              </a:lnSpc>
            </a:pPr>
            <a:r>
              <a:rPr lang="ko-KR" altLang="en-US" sz="4000" dirty="0"/>
              <a:t>    </a:t>
            </a:r>
            <a:r>
              <a:rPr lang="en-US" altLang="ko-KR" sz="4000" dirty="0"/>
              <a:t>&gt;  </a:t>
            </a:r>
            <a:r>
              <a:rPr lang="ko-KR" altLang="en-US" sz="4000" dirty="0"/>
              <a:t>일별 비교  </a:t>
            </a:r>
          </a:p>
        </p:txBody>
      </p:sp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4DFAE74B-0463-4FFA-BC83-294C657EADE1}"/>
              </a:ext>
            </a:extLst>
          </p:cNvPr>
          <p:cNvGrpSpPr/>
          <p:nvPr/>
        </p:nvGrpSpPr>
        <p:grpSpPr>
          <a:xfrm>
            <a:off x="15579709" y="269017"/>
            <a:ext cx="2267936" cy="3367861"/>
            <a:chOff x="12613502" y="2120186"/>
            <a:chExt cx="4176021" cy="6171429"/>
          </a:xfrm>
        </p:grpSpPr>
        <p:pic>
          <p:nvPicPr>
            <p:cNvPr id="16" name="Object 8">
              <a:extLst>
                <a:ext uri="{FF2B5EF4-FFF2-40B4-BE49-F238E27FC236}">
                  <a16:creationId xmlns:a16="http://schemas.microsoft.com/office/drawing/2014/main" id="{DE79DDDA-25E5-45B6-8B2E-092C789C1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13502" y="2120186"/>
              <a:ext cx="4176021" cy="6171429"/>
            </a:xfrm>
            <a:prstGeom prst="rect">
              <a:avLst/>
            </a:prstGeom>
          </p:spPr>
        </p:pic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50FBCFBD-7899-4554-9BAF-5184B7844E8C}"/>
              </a:ext>
            </a:extLst>
          </p:cNvPr>
          <p:cNvSpPr txBox="1"/>
          <p:nvPr/>
        </p:nvSpPr>
        <p:spPr>
          <a:xfrm>
            <a:off x="16233359" y="1081308"/>
            <a:ext cx="1184564" cy="48699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chemeClr val="bg1"/>
                </a:solidFill>
                <a:latin typeface="Bebas Neue" pitchFamily="34" charset="0"/>
                <a:cs typeface="Bebas Neue" pitchFamily="34" charset="0"/>
              </a:rPr>
              <a:t>본론</a:t>
            </a:r>
            <a:endParaRPr lang="en-US" altLang="ko-KR" sz="2800" dirty="0">
              <a:solidFill>
                <a:schemeClr val="bg1"/>
              </a:solidFill>
              <a:latin typeface="Bebas Neue" pitchFamily="34" charset="0"/>
              <a:cs typeface="Bebas Neue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D987859-4836-432A-ADF4-75E0F8B0BA8B}"/>
              </a:ext>
            </a:extLst>
          </p:cNvPr>
          <p:cNvSpPr/>
          <p:nvPr/>
        </p:nvSpPr>
        <p:spPr>
          <a:xfrm>
            <a:off x="-304800" y="8654472"/>
            <a:ext cx="9144000" cy="9169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20140418</a:t>
            </a:r>
            <a:endParaRPr lang="ko-KR" altLang="en-US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ko-KR" altLang="en-US" kern="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조선일보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kern="0" dirty="0">
                <a:solidFill>
                  <a:srgbClr val="3BC6C9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한겨레</a:t>
            </a:r>
            <a:endParaRPr lang="ko-KR" altLang="en-US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39EAC1-502D-448B-9150-A3357DD00EFF}"/>
              </a:ext>
            </a:extLst>
          </p:cNvPr>
          <p:cNvSpPr/>
          <p:nvPr/>
        </p:nvSpPr>
        <p:spPr>
          <a:xfrm>
            <a:off x="8001000" y="8654472"/>
            <a:ext cx="9144000" cy="9169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20140419</a:t>
            </a:r>
            <a:endParaRPr lang="ko-KR" altLang="en-US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ko-KR" altLang="en-US" kern="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조선일보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kern="0" dirty="0">
                <a:solidFill>
                  <a:srgbClr val="3BC6C9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한겨레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endParaRPr lang="ko-KR" altLang="en-US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5C96432D-089C-47D5-A70F-3063734703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rcRect l="22223" t="19369" r="22786" b="19196"/>
          <a:stretch>
            <a:fillRect/>
          </a:stretch>
        </p:blipFill>
        <p:spPr>
          <a:xfrm>
            <a:off x="990600" y="2672534"/>
            <a:ext cx="6570326" cy="542496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8" name="Picture 8">
            <a:extLst>
              <a:ext uri="{FF2B5EF4-FFF2-40B4-BE49-F238E27FC236}">
                <a16:creationId xmlns:a16="http://schemas.microsoft.com/office/drawing/2014/main" id="{0706F4BF-EB0B-449D-A5CA-3D4C90C705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rcRect l="23327" t="21454" r="23147" b="21456"/>
          <a:stretch>
            <a:fillRect/>
          </a:stretch>
        </p:blipFill>
        <p:spPr>
          <a:xfrm>
            <a:off x="9157855" y="2496289"/>
            <a:ext cx="6858000" cy="5662491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54301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713</Words>
  <Application>Microsoft Office PowerPoint</Application>
  <PresentationFormat>사용자 지정</PresentationFormat>
  <Paragraphs>157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?? ??</vt:lpstr>
      <vt:lpstr>Bebas Neue</vt:lpstr>
      <vt:lpstr>KoPub돋움체 Light</vt:lpstr>
      <vt:lpstr>나눔스퀘어 ExtraBold</vt:lpstr>
      <vt:lpstr>함초롬바탕</vt:lpstr>
      <vt:lpstr>Arial</vt:lpstr>
      <vt:lpstr>Calibri</vt:lpstr>
      <vt:lpstr>Imprint MT Shadow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민우</cp:lastModifiedBy>
  <cp:revision>28</cp:revision>
  <dcterms:created xsi:type="dcterms:W3CDTF">2020-12-17T18:07:30Z</dcterms:created>
  <dcterms:modified xsi:type="dcterms:W3CDTF">2020-12-17T13:42:44Z</dcterms:modified>
</cp:coreProperties>
</file>